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2" r:id="rId2"/>
    <p:sldId id="314" r:id="rId3"/>
    <p:sldId id="311" r:id="rId4"/>
    <p:sldId id="301" r:id="rId5"/>
    <p:sldId id="284" r:id="rId6"/>
    <p:sldId id="308" r:id="rId7"/>
    <p:sldId id="293" r:id="rId8"/>
    <p:sldId id="315" r:id="rId9"/>
    <p:sldId id="312" r:id="rId10"/>
    <p:sldId id="305" r:id="rId11"/>
    <p:sldId id="291" r:id="rId12"/>
    <p:sldId id="303" r:id="rId13"/>
    <p:sldId id="292" r:id="rId14"/>
    <p:sldId id="288" r:id="rId15"/>
    <p:sldId id="310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485870"/>
    <a:srgbClr val="744830"/>
    <a:srgbClr val="4C0808"/>
    <a:srgbClr val="7F7F7F"/>
    <a:srgbClr val="820000"/>
    <a:srgbClr val="C7A8AB"/>
    <a:srgbClr val="CC545F"/>
    <a:srgbClr val="FFFFFF"/>
    <a:srgbClr val="6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6843" autoAdjust="0"/>
  </p:normalViewPr>
  <p:slideViewPr>
    <p:cSldViewPr snapToGrid="0">
      <p:cViewPr varScale="1">
        <p:scale>
          <a:sx n="118" d="100"/>
          <a:sy n="118" d="100"/>
        </p:scale>
        <p:origin x="11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0925393157443E-2"/>
          <c:y val="0.28434339212156134"/>
          <c:w val="0.73562931273229182"/>
          <c:h val="0.35221757118132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тыс. ед.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43840"/>
        <c:axId val="43053824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12500</c:v>
                </c:pt>
                <c:pt idx="1">
                  <c:v>12500</c:v>
                </c:pt>
                <c:pt idx="2">
                  <c:v>14800</c:v>
                </c:pt>
                <c:pt idx="3">
                  <c:v>14000</c:v>
                </c:pt>
                <c:pt idx="4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26784"/>
        <c:axId val="4305536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18300</c:v>
                </c:pt>
                <c:pt idx="4">
                  <c:v>18550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43840"/>
        <c:axId val="43053824"/>
      </c:lineChart>
      <c:catAx>
        <c:axId val="430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3053824"/>
        <c:crosses val="autoZero"/>
        <c:auto val="1"/>
        <c:lblAlgn val="ctr"/>
        <c:lblOffset val="100"/>
        <c:noMultiLvlLbl val="0"/>
      </c:catAx>
      <c:valAx>
        <c:axId val="43053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3043840"/>
        <c:crosses val="autoZero"/>
        <c:crossBetween val="between"/>
      </c:valAx>
      <c:valAx>
        <c:axId val="430553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3126784"/>
        <c:crosses val="max"/>
        <c:crossBetween val="between"/>
      </c:valAx>
      <c:catAx>
        <c:axId val="4312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55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5799330736323767E-2"/>
          <c:y val="0.1225973907063445"/>
          <c:w val="0.405438305846824"/>
          <c:h val="9.291615287924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57451605958795E-3"/>
          <c:y val="0.27391481364563025"/>
          <c:w val="0.8115489748633824"/>
          <c:h val="6.2772495139415421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91744"/>
        <c:axId val="44193280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704-4D3D-ABCF-FCD8D8898AD5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Численность занятых (Красноярский край),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7518520306827E-2"/>
                  <c:y val="-7.184017006487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0B-4B75-A661-E3A40C2D868A}"/>
                </c:ext>
              </c:extLst>
            </c:dLbl>
            <c:dLbl>
              <c:idx val="2"/>
              <c:layout>
                <c:manualLayout>
                  <c:x val="-4.0738192873743514E-2"/>
                  <c:y val="-6.8429268516002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3958991388899752E-2"/>
                      <c:h val="2.9554685681921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0B-4B75-A661-E3A40C2D868A}"/>
                </c:ext>
              </c:extLst>
            </c:dLbl>
            <c:dLbl>
              <c:idx val="3"/>
              <c:layout>
                <c:manualLayout>
                  <c:x val="-1.6203344246840567E-2"/>
                  <c:y val="3.6922150989376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0B-4B75-A661-E3A40C2D868A}"/>
                </c:ext>
              </c:extLst>
            </c:dLbl>
            <c:dLbl>
              <c:idx val="4"/>
              <c:layout>
                <c:manualLayout>
                  <c:x val="-3.8352679386735131E-2"/>
                  <c:y val="4.183864334372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8991388899752E-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0B-4B75-A661-E3A40C2D868A}"/>
                </c:ext>
              </c:extLst>
            </c:dLbl>
            <c:dLbl>
              <c:idx val="5"/>
              <c:layout>
                <c:manualLayout>
                  <c:x val="-1.4422969990746231E-2"/>
                  <c:y val="-1.4569067505332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0AC766-A361-4C82-B76B-961F115E9658}" type="VALUE">
                      <a:rPr lang="en-US" b="1" u="sng" smtClean="0"/>
                      <a:pPr>
                        <a:defRPr sz="1000" b="0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b="1" u="sng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9001398792611E-2"/>
                      <c:h val="4.87672259412127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0B-4B75-A661-E3A40C2D868A}"/>
                </c:ext>
              </c:extLst>
            </c:dLbl>
            <c:dLbl>
              <c:idx val="6"/>
              <c:layout>
                <c:manualLayout>
                  <c:x val="-2.8667620988228212E-2"/>
                  <c:y val="-4.147595574411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0B-4B75-A661-E3A40C2D8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3" formatCode="0.000">
                  <c:v>0.39285700000000001</c:v>
                </c:pt>
                <c:pt idx="4" formatCode="0.000">
                  <c:v>0.40179799999999999</c:v>
                </c:pt>
                <c:pt idx="5" formatCode="0.000">
                  <c:v>0.40814899999999998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91744"/>
        <c:axId val="44193280"/>
      </c:lineChart>
      <c:catAx>
        <c:axId val="4419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193280"/>
        <c:crosses val="autoZero"/>
        <c:auto val="1"/>
        <c:lblAlgn val="ctr"/>
        <c:lblOffset val="100"/>
        <c:noMultiLvlLbl val="0"/>
      </c:catAx>
      <c:valAx>
        <c:axId val="4419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2573186645458618"/>
          <c:y val="2.2099362988432462E-2"/>
          <c:w val="0.45455391409199453"/>
          <c:h val="8.3436588431647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93554759935438E-2"/>
          <c:y val="3.1973556345271284E-2"/>
          <c:w val="0.97890636524964858"/>
          <c:h val="0.9680263838231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83328"/>
        <c:axId val="96089216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млн. ед.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518457972593446E-2"/>
                  <c:y val="-1.04406862167838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3A-42EF-BFA1-76EF76AE2EDA}"/>
                </c:ext>
              </c:extLst>
            </c:dLbl>
            <c:dLbl>
              <c:idx val="2"/>
              <c:layout>
                <c:manualLayout>
                  <c:x val="0"/>
                  <c:y val="-1.822395373698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3A-42EF-BFA1-76EF76AE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</c:formatCode>
                <c:ptCount val="6"/>
                <c:pt idx="0">
                  <c:v>107.744</c:v>
                </c:pt>
                <c:pt idx="1">
                  <c:v>110.261</c:v>
                </c:pt>
                <c:pt idx="2">
                  <c:v>110.518</c:v>
                </c:pt>
                <c:pt idx="3">
                  <c:v>106.96899999999999</c:v>
                </c:pt>
                <c:pt idx="4">
                  <c:v>101.355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104832"/>
        <c:axId val="9609075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занятых, Россия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04832"/>
        <c:axId val="96090752"/>
      </c:lineChart>
      <c:catAx>
        <c:axId val="9608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089216"/>
        <c:crosses val="autoZero"/>
        <c:auto val="1"/>
        <c:lblAlgn val="ctr"/>
        <c:lblOffset val="100"/>
        <c:noMultiLvlLbl val="0"/>
      </c:catAx>
      <c:valAx>
        <c:axId val="96089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083328"/>
        <c:crosses val="autoZero"/>
        <c:crossBetween val="between"/>
      </c:valAx>
      <c:valAx>
        <c:axId val="96090752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96104832"/>
        <c:crosses val="max"/>
        <c:crossBetween val="between"/>
      </c:valAx>
      <c:catAx>
        <c:axId val="9610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0907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81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r">
              <a:defRPr sz="1200"/>
            </a:lvl1pPr>
          </a:lstStyle>
          <a:p>
            <a:fld id="{78893867-FF16-4231-8E6F-FC37141904A9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81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r">
              <a:defRPr sz="1200"/>
            </a:lvl1pPr>
          </a:lstStyle>
          <a:p>
            <a:fld id="{DE547502-3CBF-4477-A8E5-CCC2738F1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81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r">
              <a:defRPr sz="1200"/>
            </a:lvl1pPr>
          </a:lstStyle>
          <a:p>
            <a:fld id="{B4EA5006-1B3C-436D-9813-5C3F30098122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6663"/>
            <a:ext cx="5903913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3" tIns="45522" rIns="91043" bIns="45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1043" tIns="45522" rIns="91043" bIns="455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81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r">
              <a:defRPr sz="1200"/>
            </a:lvl1pPr>
          </a:lstStyle>
          <a:p>
            <a:fld id="{06496A89-8779-4952-A13C-4FC84A14B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0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2021 году открыты центры</a:t>
            </a:r>
            <a:r>
              <a:rPr lang="ru-RU" baseline="0" dirty="0"/>
              <a:t> в Минусинске, Железногорске , Зеленогорск будет открыт 27 мая.</a:t>
            </a:r>
          </a:p>
          <a:p>
            <a:r>
              <a:rPr lang="ru-RU" baseline="0" dirty="0"/>
              <a:t>В июне откроются в </a:t>
            </a:r>
            <a:r>
              <a:rPr lang="ru-RU" baseline="0" dirty="0" err="1"/>
              <a:t>Курагинском</a:t>
            </a:r>
            <a:r>
              <a:rPr lang="ru-RU" baseline="0" dirty="0"/>
              <a:t>, Каратузском, </a:t>
            </a:r>
            <a:r>
              <a:rPr lang="ru-RU" baseline="0" dirty="0" err="1"/>
              <a:t>Манском</a:t>
            </a:r>
            <a:r>
              <a:rPr lang="ru-RU" baseline="0" dirty="0"/>
              <a:t>, </a:t>
            </a:r>
            <a:r>
              <a:rPr lang="ru-RU" baseline="0" dirty="0" err="1"/>
              <a:t>Шарыповском</a:t>
            </a:r>
            <a:r>
              <a:rPr lang="ru-RU" baseline="0" dirty="0"/>
              <a:t> районах.</a:t>
            </a:r>
          </a:p>
          <a:p>
            <a:r>
              <a:rPr lang="ru-RU" dirty="0"/>
              <a:t>До конца года откроются</a:t>
            </a:r>
            <a:r>
              <a:rPr lang="ru-RU" baseline="0" dirty="0"/>
              <a:t> в Ачинске, Канске, Назарово, </a:t>
            </a:r>
            <a:r>
              <a:rPr lang="ru-RU" baseline="0" dirty="0" err="1"/>
              <a:t>Лесосибирске</a:t>
            </a:r>
            <a:r>
              <a:rPr lang="ru-RU" baseline="0" dirty="0"/>
              <a:t>, Норильске</a:t>
            </a:r>
          </a:p>
          <a:p>
            <a:endParaRPr lang="ru-RU" baseline="0" dirty="0"/>
          </a:p>
          <a:p>
            <a:r>
              <a:rPr lang="ru-RU" baseline="0" dirty="0"/>
              <a:t>В 2022 году – открытие центров в 49 МО края.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BAA1-71A2-4A3C-AC10-282DFA1C3A3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27026" y="1940733"/>
            <a:ext cx="587190" cy="2871825"/>
            <a:chOff x="3048001" y="1716042"/>
            <a:chExt cx="587190" cy="211813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048001" y="1744133"/>
              <a:ext cx="3" cy="209004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16200000">
              <a:off x="2714472" y="2132994"/>
              <a:ext cx="1337671" cy="5037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СЕНТЯБРЬ 2021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856482" y="1900959"/>
            <a:ext cx="7952835" cy="1674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27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 ПРОЕКТЕ РЕГИОНАЛЬНОЙ ПРОГРАММЫ РАЗВИТИЯ МАЛОГО </a:t>
            </a:r>
          </a:p>
          <a:p>
            <a:pPr>
              <a:lnSpc>
                <a:spcPts val="2900"/>
              </a:lnSpc>
            </a:pPr>
            <a:r>
              <a:rPr lang="ru-RU" sz="27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 СРЕДНЕГО ПРЕДПРИНИМАТЕЛЬСТВА КРАСНОЯРСКОГО КРАЯ ДО 2024 ГОДА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16632"/>
            <a:ext cx="730457" cy="6741368"/>
            <a:chOff x="0" y="116632"/>
            <a:chExt cx="730457" cy="67771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16632"/>
              <a:ext cx="44794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3972" y="273624"/>
            <a:ext cx="11968028" cy="317548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1" descr="https://im0-tub-ru.yandex.net/i?id=e6805e1f8e9a6ae80d1b5e65f7b29566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" y="0"/>
            <a:ext cx="1709936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10867" y="6404434"/>
            <a:ext cx="7844067" cy="45719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30039" y="6469507"/>
            <a:ext cx="1161956" cy="23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1005633" y="1891574"/>
            <a:ext cx="2150088" cy="2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05633" y="6118558"/>
            <a:ext cx="1030065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67" y="3901009"/>
            <a:ext cx="1229272" cy="911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0209" y="3575352"/>
            <a:ext cx="6128685" cy="145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НАЦИОНАЛЬНЫЙ ПРОЕКТ </a:t>
            </a:r>
          </a:p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«МАЛОЕ И СРЕДНЕЕ ПРЕДПРИНИМАТЕЛЬСТВО </a:t>
            </a:r>
          </a:p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ПОДДЕРЖКА ИНДИВИДУАЛЬНОЙ ПРЕДПРИНИМАТЕЛЬСКОЙ ИНИЦИАТИВЫ»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910867" y="3683100"/>
            <a:ext cx="7642846" cy="5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92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noProof="0" dirty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4400" b="1" noProof="0" dirty="0">
                        <a:solidFill>
                          <a:srgbClr val="44546A">
                            <a:lumMod val="75000"/>
                          </a:srgbClr>
                        </a:solidFill>
                        <a:latin typeface="Arial Black" panose="020B0A04020102020204" pitchFamily="34" charset="0"/>
                      </a:rPr>
                      <a:t>9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028588" y="1515313"/>
            <a:ext cx="5280294" cy="1713577"/>
            <a:chOff x="904735" y="2195317"/>
            <a:chExt cx="5280294" cy="142640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454715" y="2951578"/>
              <a:ext cx="2730314" cy="616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ПОКРЫТИЕ КАССОВЫХ РАЗРЫВОВ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 Black" panose="020B0A04020102020204" pitchFamily="34" charset="0"/>
                </a:rPr>
                <a:t>ИНВЕСТИЦИОННЫЕ ЦЕЛИ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905792" y="2610342"/>
              <a:ext cx="5028257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990478" y="2195317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МИКРОЗАЙМЫ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904735" y="3260034"/>
              <a:ext cx="2385609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РАЗМЕР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ПРОЦЕНТНОЙ СТАВКИ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ОТ 3,25</a:t>
              </a:r>
              <a:r>
                <a:rPr kumimoji="0" lang="ru-RU" sz="1400" b="1" i="0" u="none" strike="noStrike" kern="1200" cap="none" spc="0" normalizeH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ДО 6,5%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928649" y="2709945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 5 МЛН РУБ.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НА СРОК ДО 3 ЛЕТ </a:t>
              </a: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439100" y="1307132"/>
            <a:ext cx="827852" cy="96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65972" y="3597190"/>
            <a:ext cx="5390272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 2020 ВЫДАНО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КРЕДИТОВ </a:t>
            </a:r>
          </a:p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ПО ЛЬГОТНОЙ СТАВКЕ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400" b="1" i="0" u="sng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</a:t>
            </a:r>
            <a:r>
              <a:rPr lang="ru-RU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483 МЛН РУБ. 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7188644" y="2003785"/>
            <a:ext cx="4486166" cy="10108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6474092" y="1294563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249835" y="1283896"/>
            <a:ext cx="4676069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ГРАНТЫ СОЦИАЛЬНЫМ ПРЕДПРИНИМАТЕЛЯМ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465226" y="2711248"/>
            <a:ext cx="3400924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100 ДО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500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ТЫС.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РУБ.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465226" y="3106276"/>
            <a:ext cx="3879500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СОФИНАНСИРОВАНИЕ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НЕ МЕНЕЕ 50 %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238626" y="2133549"/>
            <a:ext cx="4635934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ПРОЕКТЫ В СФЕРЕ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СОЦИАЛЬНОГО ПРЕДПРИНИМАТЕЛЬСТВА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4943725" y="5073744"/>
            <a:ext cx="0" cy="9375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3414197" y="4915590"/>
            <a:ext cx="6173672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2593111" y="4317417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5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361098" y="4352665"/>
            <a:ext cx="5414440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СОЦИАЛЬНЫЙ КОНТРАКТ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992773" y="5513016"/>
            <a:ext cx="4886299" cy="71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ДО 250 ТЫС. РУБЛЕЙ НА ОСУЩЕСТВЛЕНИЕ </a:t>
            </a:r>
          </a:p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ПРЕДПРИНИМАТЕЛЬСКОЙ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051380" y="5073744"/>
            <a:ext cx="4827692" cy="43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МАЛОИМУЩИЕ ОДИНОКО ПРОЖИВАЮЩИЕ ГРАЖДАНЕ, МАЛОИМУЩИЕ СЕМЬИ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711549" y="5000729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ts val="1400"/>
              </a:lnSpc>
              <a:defRPr/>
            </a:pPr>
            <a:r>
              <a:rPr lang="ru-RU" sz="1400" b="1" noProof="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МОГУТ ПРЕТЕНДОВАТЬ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701443" y="5567002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ts val="1400"/>
              </a:lnSpc>
              <a:defRPr/>
            </a:pPr>
            <a:r>
              <a:rPr lang="ru-RU" sz="1400" b="1" noProof="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ОБЪЕМ ПОДДЕРЖКИ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8" name="Шеврон 137"/>
          <p:cNvSpPr/>
          <p:nvPr/>
        </p:nvSpPr>
        <p:spPr>
          <a:xfrm>
            <a:off x="3122431" y="2236976"/>
            <a:ext cx="370464" cy="1114815"/>
          </a:xfrm>
          <a:prstGeom prst="chevron">
            <a:avLst>
              <a:gd name="adj" fmla="val 6464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998578" y="1772953"/>
            <a:ext cx="18277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44830"/>
                </a:solidFill>
                <a:latin typeface="Arial Black" panose="020B0A04020102020204" pitchFamily="34" charset="0"/>
              </a:rPr>
              <a:t>WWW.</a:t>
            </a:r>
            <a:r>
              <a:rPr lang="ru-RU" sz="900" dirty="0">
                <a:solidFill>
                  <a:srgbClr val="744830"/>
                </a:solidFill>
                <a:latin typeface="Arial Black" panose="020B0A04020102020204" pitchFamily="34" charset="0"/>
              </a:rPr>
              <a:t>МОЙБИЗНЕС-24.РФ</a:t>
            </a:r>
          </a:p>
        </p:txBody>
      </p:sp>
      <p:pic>
        <p:nvPicPr>
          <p:cNvPr id="142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4021682" y="979571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973106" y="3457563"/>
            <a:ext cx="50847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377170" y="2659648"/>
            <a:ext cx="0" cy="9375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11487" y="5553547"/>
            <a:ext cx="1191998" cy="1304453"/>
            <a:chOff x="146808" y="5553547"/>
            <a:chExt cx="861133" cy="130445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46808" y="5553547"/>
              <a:ext cx="861133" cy="1304453"/>
              <a:chOff x="146808" y="5553547"/>
              <a:chExt cx="861133" cy="130445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46808" y="5553547"/>
                <a:ext cx="861133" cy="1304453"/>
                <a:chOff x="195483" y="5553547"/>
                <a:chExt cx="861133" cy="130445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95483" y="5553547"/>
                  <a:ext cx="861133" cy="1304453"/>
                  <a:chOff x="347883" y="4537547"/>
                  <a:chExt cx="861133" cy="130445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7547"/>
                    <a:ext cx="809425" cy="1304453"/>
                    <a:chOff x="3024258" y="1759578"/>
                    <a:chExt cx="809425" cy="1043184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70327" y="2024422"/>
                      <a:ext cx="928199" cy="3985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347883" y="5144174"/>
                    <a:ext cx="722035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10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Группа 67"/>
          <p:cNvGrpSpPr/>
          <p:nvPr/>
        </p:nvGrpSpPr>
        <p:grpSpPr>
          <a:xfrm>
            <a:off x="1486730" y="1478987"/>
            <a:ext cx="4129122" cy="593862"/>
            <a:chOff x="1186069" y="1220453"/>
            <a:chExt cx="4129122" cy="5938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29165" y="1296471"/>
              <a:ext cx="338602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РЕГИОНАЛЬНЫЙ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ПОРТАЛ ЗАКУПОК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У СУБЪЕКТОВ МСП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186069" y="1220453"/>
              <a:ext cx="557221" cy="561663"/>
              <a:chOff x="1508760" y="1383029"/>
              <a:chExt cx="557221" cy="56166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436123" y="1145585"/>
            <a:ext cx="5014003" cy="2344375"/>
            <a:chOff x="838557" y="41678"/>
            <a:chExt cx="5014003" cy="234437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38557" y="41678"/>
              <a:ext cx="4901140" cy="2344375"/>
              <a:chOff x="1872475" y="194637"/>
              <a:chExt cx="4901140" cy="2344375"/>
            </a:xfrm>
          </p:grpSpPr>
          <p:sp>
            <p:nvSpPr>
              <p:cNvPr id="37" name="Прямоугольник 36"/>
              <p:cNvSpPr/>
              <p:nvPr/>
            </p:nvSpPr>
            <p:spPr>
              <a:xfrm rot="16200000">
                <a:off x="2556038" y="1603499"/>
                <a:ext cx="1353182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АГРЕГАЦИЯ ЗАКУПОК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44-ФЗ     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223-ФЗ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1872475" y="194637"/>
                <a:ext cx="4901140" cy="1859732"/>
                <a:chOff x="4057107" y="371285"/>
                <a:chExt cx="4861296" cy="1859732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4057107" y="371285"/>
                  <a:ext cx="1751715" cy="1859732"/>
                  <a:chOff x="1041905" y="1232773"/>
                  <a:chExt cx="1751715" cy="1859732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H="1">
                    <a:off x="2788606" y="1748460"/>
                    <a:ext cx="5014" cy="13440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4" name="Picture 6" descr="В Коми введен федеральный фирменный стиль &quot;Мой бизнес&quot; | Комиинформ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300" t="15319" r="13421" b="18503"/>
                  <a:stretch/>
                </p:blipFill>
                <p:spPr bwMode="auto">
                  <a:xfrm>
                    <a:off x="1041905" y="1232773"/>
                    <a:ext cx="951955" cy="4842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 flipV="1">
                  <a:off x="4972387" y="1344577"/>
                  <a:ext cx="3946016" cy="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2698503" y="1041423"/>
              <a:ext cx="3154057" cy="1000325"/>
              <a:chOff x="3814338" y="1042657"/>
              <a:chExt cx="4163928" cy="1000325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814338" y="1042657"/>
                <a:ext cx="4163928" cy="575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УЧАСТИЕ В ТЕНДЕРЕ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В РЕЖИМЕ ОНЛАЙН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814338" y="1681293"/>
                <a:ext cx="4133338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ПОЛУЧЕНИЕ ГАРАНТИЙНОЙ ПОДДЕРЖКИ В ЦЕЛЯХ ОБЕСПЕЧЕНИЯ ЗАКАЗА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707604" y="1407853"/>
            <a:ext cx="5195178" cy="815812"/>
            <a:chOff x="6645941" y="1120606"/>
            <a:chExt cx="5195178" cy="8158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28033" y="1120606"/>
              <a:ext cx="451308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</a:t>
              </a: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КАТАЛОГ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ПРОДУКЦИИ МСП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6645941" y="1176893"/>
              <a:ext cx="557221" cy="561663"/>
              <a:chOff x="1506413" y="1383383"/>
              <a:chExt cx="557221" cy="561663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506413" y="1383383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638318" y="1511572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7407538" y="1543468"/>
              <a:ext cx="3675255" cy="392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«СДЕЛАНО В КРАЕ»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37522" y="1607453"/>
            <a:ext cx="3198542" cy="1390446"/>
            <a:chOff x="7002869" y="477251"/>
            <a:chExt cx="3198542" cy="139044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604196" y="1252418"/>
              <a:ext cx="2597215" cy="449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ИНФОРМАЦИЯ ДЛЯ КРУПНОГО БИЗНЕСА - ПОТЕНЦИАЛЬНЫХ ЗАКАЗЧИКОВ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02869" y="477251"/>
              <a:ext cx="3071881" cy="1390446"/>
              <a:chOff x="7002869" y="477251"/>
              <a:chExt cx="3071881" cy="139044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7002869" y="993410"/>
                <a:ext cx="3071881" cy="154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445458" y="477251"/>
                <a:ext cx="12101" cy="13904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Прямоугольник 71"/>
          <p:cNvSpPr/>
          <p:nvPr/>
        </p:nvSpPr>
        <p:spPr>
          <a:xfrm>
            <a:off x="4583471" y="5766210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СПРОС НЕ ВОССТАНОВИЛСЯ ПОСЛЕ ПАНДЕМИИ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950025" y="5390386"/>
            <a:ext cx="6526060" cy="670493"/>
            <a:chOff x="3056351" y="1099648"/>
            <a:chExt cx="6526060" cy="64199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3056351" y="1099648"/>
              <a:ext cx="0" cy="6419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3056351" y="1721434"/>
              <a:ext cx="6526060" cy="20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1126313" y="5630089"/>
            <a:ext cx="1774898" cy="36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ДАННЫЕ ОПРОСА / НАЧАЛО 2021 г.: </a:t>
            </a:r>
          </a:p>
          <a:p>
            <a:pPr>
              <a:lnSpc>
                <a:spcPts val="2200"/>
              </a:lnSpc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16332" y="5370295"/>
            <a:ext cx="2485583" cy="8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800" b="1" dirty="0">
                <a:solidFill>
                  <a:srgbClr val="820000"/>
                </a:solidFill>
                <a:latin typeface="Arial Black" panose="020B0A04020102020204" pitchFamily="34" charset="0"/>
              </a:rPr>
              <a:t>60%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1171452" y="5289362"/>
            <a:ext cx="10557656" cy="7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-188373" y="2397723"/>
            <a:ext cx="201844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ЕДИНАЯ ПЛАТФОРМА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1516977" y="1186791"/>
            <a:ext cx="10309855" cy="29047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828993" y="3980220"/>
            <a:ext cx="5024430" cy="961815"/>
            <a:chOff x="243577" y="1516713"/>
            <a:chExt cx="5024430" cy="96181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591996" y="1516713"/>
              <a:ext cx="367601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ПРОИЗВОДИТЕЛЬНОСТЬ ТРУДА</a:t>
              </a:r>
            </a:p>
          </p:txBody>
        </p:sp>
        <p:pic>
          <p:nvPicPr>
            <p:cNvPr id="84" name="Picture 2" descr="Национальные проекты | Город-наукоград Мичуринс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t="9337" r="7734" b="10782"/>
            <a:stretch/>
          </p:blipFill>
          <p:spPr bwMode="auto">
            <a:xfrm>
              <a:off x="243577" y="1549689"/>
              <a:ext cx="1321485" cy="92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/>
          <p:cNvSpPr/>
          <p:nvPr/>
        </p:nvSpPr>
        <p:spPr>
          <a:xfrm>
            <a:off x="6502132" y="3959771"/>
            <a:ext cx="467020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МЕЖДУНАРОДНАЯ КООПЕРАЦИЯ </a:t>
            </a: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 ЭКСПОРТ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1231992" y="1708597"/>
            <a:ext cx="0" cy="1489122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198512" y="4477615"/>
            <a:ext cx="3828143" cy="444626"/>
            <a:chOff x="2198513" y="3954783"/>
            <a:chExt cx="3828143" cy="44462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198513" y="4037720"/>
              <a:ext cx="3828143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БЕРЕЖЛИВОГО ПРОИЗВОДСТВА</a:t>
              </a: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248353" y="3954783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512862" y="4501008"/>
            <a:ext cx="3473464" cy="443255"/>
            <a:chOff x="7717318" y="4339236"/>
            <a:chExt cx="3473464" cy="44325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717318" y="4420802"/>
              <a:ext cx="34734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РЕГИОНАЛЬНОГО ЭКСПОРТНОГО СТАНДАРТА 2.0</a:t>
              </a: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7816839" y="4339236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1133380" y="6264032"/>
            <a:ext cx="10800223" cy="532690"/>
            <a:chOff x="1115038" y="6179091"/>
            <a:chExt cx="10521906" cy="53269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11" name="Группа 110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Овал 116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112" name="Овал 111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2" name="Прямоугольник 101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100" name="Прямоугольник 99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1257685" y="3607931"/>
            <a:ext cx="10227919" cy="37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НАЦИОНАЛЬНЫЕ ПРОЕКТЫ</a:t>
            </a:r>
            <a:endParaRPr lang="ru-RU" sz="2400" b="1" dirty="0">
              <a:ln w="1016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580380" y="5350127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80380" y="5338818"/>
            <a:ext cx="7148728" cy="63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ПРЕДПРИНИМАТЕЛЕЙ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ОТМЕТИЛИ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ФАКТ: </a:t>
            </a: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СЛАБЫЙ СПРОС</a:t>
            </a:r>
            <a:endParaRPr lang="ru-RU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9445786" y="2139043"/>
            <a:ext cx="2487817" cy="62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15228" y="1598382"/>
            <a:ext cx="12101" cy="13904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734315" y="1569143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ДНИ </a:t>
            </a: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КРУПНЫХ КОМПАНИЙ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812850" y="2276814"/>
            <a:ext cx="230470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РАЗМЕЩЕНИЕ ПРОДУКЦИИ НА  </a:t>
            </a: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МАРКЕТПЛЕЙСАХ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9034869" y="1441866"/>
            <a:ext cx="557221" cy="561663"/>
            <a:chOff x="1506413" y="1383383"/>
            <a:chExt cx="557221" cy="561663"/>
          </a:xfrm>
        </p:grpSpPr>
        <p:sp>
          <p:nvSpPr>
            <p:cNvPr id="122" name="Овал 121"/>
            <p:cNvSpPr/>
            <p:nvPr/>
          </p:nvSpPr>
          <p:spPr>
            <a:xfrm>
              <a:off x="1506413" y="1383383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638318" y="1511572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1539" y="521375"/>
            <a:ext cx="11708391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СПРОС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 НА ПРОДУКЦИЮ СУБЪЕКТОВ МСП</a:t>
            </a:r>
          </a:p>
          <a:p>
            <a:endParaRPr lang="ru-RU" sz="32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Шеврон 111"/>
          <p:cNvSpPr/>
          <p:nvPr/>
        </p:nvSpPr>
        <p:spPr>
          <a:xfrm>
            <a:off x="7170377" y="2878278"/>
            <a:ext cx="5062354" cy="369732"/>
          </a:xfrm>
          <a:prstGeom prst="chevron">
            <a:avLst>
              <a:gd name="adj" fmla="val 43644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6028" y="1263099"/>
            <a:ext cx="10638073" cy="1541834"/>
            <a:chOff x="613609" y="2672373"/>
            <a:chExt cx="10638073" cy="154183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13609" y="2728579"/>
              <a:ext cx="3625012" cy="995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2600"/>
                </a:lnSpc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СНИЖЕНИЕ АДМИНИСТРАТИВНОГО ДАВЛЕНИЯ НА БИЗНЕС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919205" y="2722957"/>
              <a:ext cx="6332477" cy="1478707"/>
              <a:chOff x="4495485" y="2668125"/>
              <a:chExt cx="6332477" cy="147870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495485" y="26681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АДМИНИСТРАТИВНАЯ НАГРУЗКА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СО СТОРОНЫ КОНТРОЛЬНО-НАДЗОРНЫХ ОРГАНОВ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502752" y="31865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АДМИНИСТРАТИВНЫЕ БАРЬЕРЫ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ПРИ ОКАЗАНИИ ГОСУДАРСТВЕННЫХ УСЛУГ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497631" y="3628988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ТРУДНОСТИ С ПОДКЛЮЧЕНИЕМ К ЭНЕРГОРЕСУРСАМ</a:t>
                </a:r>
              </a:p>
            </p:txBody>
          </p:sp>
        </p:grp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301646" y="2759408"/>
              <a:ext cx="1" cy="12831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 rot="16200000">
              <a:off x="3902194" y="3125317"/>
              <a:ext cx="142373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КЛЮЧЕВЫЕ ПРОБЛЕМЫ</a:t>
              </a: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822146" y="4214207"/>
              <a:ext cx="1037604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3681537" y="3603778"/>
            <a:ext cx="2712983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НОВЫЙ ЗАКОН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 КОНТРОЛЬНО-НАДЗОРНОЙ ДЕЯТЕЛЬНОСТИ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от 31.07.2020 № 248-ФЗ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63746" y="4682423"/>
            <a:ext cx="2717405" cy="424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РАСШИРЕНИЕ </a:t>
            </a:r>
          </a:p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РИСК-ОРИЕНТИРОВАННОГО ПОДХОДА 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3479823" y="3417477"/>
            <a:ext cx="2895094" cy="2438126"/>
            <a:chOff x="5903752" y="3609256"/>
            <a:chExt cx="3634521" cy="24381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903752" y="3609256"/>
              <a:ext cx="3634521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47857" y="3148716"/>
            <a:ext cx="6327403" cy="2795442"/>
            <a:chOff x="572681" y="3173398"/>
            <a:chExt cx="6327403" cy="279544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001927" y="3548609"/>
              <a:ext cx="2558732" cy="372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МОРАТОРИЙ НА ПРОВЕРКИ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01927" y="5049009"/>
              <a:ext cx="2732999" cy="546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МОРАТОРИЙ ПРОДЛЕН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ДО КОНЦА </a:t>
              </a: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2022 г.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000281" y="5131373"/>
              <a:ext cx="2899803" cy="8374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СНИЖЕНИЕ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АДМИНИСТРАТИВНОГО ДАВЛЕНИЯ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0562" y="3967959"/>
              <a:ext cx="951438" cy="297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2020 г.</a:t>
              </a:r>
              <a:endPara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053141" y="4831001"/>
              <a:ext cx="995001" cy="36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2021 г. 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15349" y="4332766"/>
              <a:ext cx="3289681" cy="74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ОТМЕНЕНО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БОЛЕЕ 2500 ПРОВЕРОК </a:t>
              </a:r>
            </a:p>
            <a:p>
              <a:pPr>
                <a:lnSpc>
                  <a:spcPts val="1400"/>
                </a:lnSpc>
              </a:pP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27890" y="4177336"/>
              <a:ext cx="3122520" cy="327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КРАСНОЯРСКИЙ КРАЙ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834155" y="3438131"/>
              <a:ext cx="2414033" cy="2438126"/>
              <a:chOff x="5903753" y="3603512"/>
              <a:chExt cx="3964411" cy="2438126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5903753" y="3603512"/>
                <a:ext cx="3964411" cy="57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H="1" flipV="1">
                <a:off x="5908676" y="3603512"/>
                <a:ext cx="13340" cy="24381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Группа 53"/>
            <p:cNvGrpSpPr/>
            <p:nvPr/>
          </p:nvGrpSpPr>
          <p:grpSpPr>
            <a:xfrm>
              <a:off x="572681" y="3173398"/>
              <a:ext cx="557221" cy="561663"/>
              <a:chOff x="1508760" y="1383029"/>
              <a:chExt cx="557221" cy="561663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3206525" y="3174588"/>
            <a:ext cx="557221" cy="561663"/>
            <a:chOff x="1508760" y="1383029"/>
            <a:chExt cx="557221" cy="561663"/>
          </a:xfrm>
        </p:grpSpPr>
        <p:sp>
          <p:nvSpPr>
            <p:cNvPr id="59" name="Овал 58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791305" y="3436050"/>
            <a:ext cx="4473755" cy="2442610"/>
            <a:chOff x="5903752" y="3604772"/>
            <a:chExt cx="2841718" cy="2442610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5903753" y="3604772"/>
              <a:ext cx="2841717" cy="44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6507305" y="3197799"/>
            <a:ext cx="557221" cy="561663"/>
            <a:chOff x="1508760" y="1383029"/>
            <a:chExt cx="557221" cy="561663"/>
          </a:xfrm>
        </p:grpSpPr>
        <p:sp>
          <p:nvSpPr>
            <p:cNvPr id="85" name="Овал 84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097931" y="4241012"/>
            <a:ext cx="427781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СИСТЕМА ОБРАТНОЙ СВЯЗИ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97931" y="4553426"/>
            <a:ext cx="486201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МЕЖВЕДОМСТВЕННОЕ ВЗАИМОДЕЙСТВИЕ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925939" y="3497682"/>
            <a:ext cx="4204488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МЕЖВЕДОМСТВЕННАЯ КОМИССИЯ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ПО СНИЖЕНИЮ АДМИНИСТРАТИВНЫХ БАРЬЕРОВ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32157" y="5550797"/>
            <a:ext cx="1342898" cy="1307433"/>
            <a:chOff x="198516" y="5550568"/>
            <a:chExt cx="877932" cy="1307433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Прямоугольник 7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429902" y="5124803"/>
                    <a:ext cx="649604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11</a:t>
                    </a:r>
                  </a:p>
                </p:txBody>
              </p:sp>
            </p:grp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Группа 76"/>
          <p:cNvGrpSpPr/>
          <p:nvPr/>
        </p:nvGrpSpPr>
        <p:grpSpPr>
          <a:xfrm>
            <a:off x="1206719" y="6258892"/>
            <a:ext cx="10800223" cy="532690"/>
            <a:chOff x="1115038" y="6179091"/>
            <a:chExt cx="10521906" cy="5326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97" name="Группа 9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Овал 102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98" name="Овал 9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88" name="Прямоугольник 87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00613" y="4241012"/>
            <a:ext cx="165440" cy="1689312"/>
            <a:chOff x="7747832" y="4318338"/>
            <a:chExt cx="165440" cy="1689312"/>
          </a:xfrm>
        </p:grpSpPr>
        <p:sp>
          <p:nvSpPr>
            <p:cNvPr id="2" name="Равнобедренный треугольник 1"/>
            <p:cNvSpPr/>
            <p:nvPr/>
          </p:nvSpPr>
          <p:spPr>
            <a:xfrm rot="5400000">
              <a:off x="7712921" y="5811976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747832" y="4318338"/>
              <a:ext cx="165440" cy="992859"/>
              <a:chOff x="8827701" y="4633372"/>
              <a:chExt cx="165440" cy="992859"/>
            </a:xfrm>
          </p:grpSpPr>
          <p:sp>
            <p:nvSpPr>
              <p:cNvPr id="105" name="Равнобедренный треугольник 104"/>
              <p:cNvSpPr/>
              <p:nvPr/>
            </p:nvSpPr>
            <p:spPr>
              <a:xfrm rot="5400000">
                <a:off x="8784267" y="4676807"/>
                <a:ext cx="239109" cy="15224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Равнобедренный треугольник 112"/>
              <p:cNvSpPr/>
              <p:nvPr/>
            </p:nvSpPr>
            <p:spPr>
              <a:xfrm rot="5400000">
                <a:off x="8784266" y="5003004"/>
                <a:ext cx="239109" cy="15224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Равнобедренный треугольник 113"/>
              <p:cNvSpPr/>
              <p:nvPr/>
            </p:nvSpPr>
            <p:spPr>
              <a:xfrm rot="5400000">
                <a:off x="8797466" y="5430557"/>
                <a:ext cx="239109" cy="15224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7064526" y="4905741"/>
            <a:ext cx="5127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БАНК ТИПОВЫХ НАРУШЕНИЙ, ВЫЯВЛЯЕМЫХ 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КНО ПРИ ПРОВЕДЕНИИ ПРОВЕРОК СМСП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КАТАЛОГ КЕЙСОВ ПО ТИПОВЫМ СИТУАЦИЯМ, ВОЗНИКАЮЩИМ ПРИ ОСУЩЕСТВЛЕНИИ ПРЕДПРИНИМАТЕЛЬСКОЙ ДЕЯТЕЛЬНОСТИ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47217" y="381596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1212" y="2909255"/>
            <a:ext cx="478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МОЙБИЗНЕС-24.РФ/O-PROEKTE/TRUST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право 52"/>
          <p:cNvSpPr/>
          <p:nvPr/>
        </p:nvSpPr>
        <p:spPr>
          <a:xfrm>
            <a:off x="5648412" y="1512988"/>
            <a:ext cx="1991517" cy="1492494"/>
          </a:xfrm>
          <a:prstGeom prst="rightArrow">
            <a:avLst>
              <a:gd name="adj1" fmla="val 75894"/>
              <a:gd name="adj2" fmla="val 41372"/>
            </a:avLst>
          </a:prstGeom>
          <a:noFill/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90313" y="360247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ПРЕДПРИНИМАТЕЛЬСТВА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233340" y="1555626"/>
            <a:ext cx="3438755" cy="1575962"/>
            <a:chOff x="4793740" y="1709776"/>
            <a:chExt cx="3861597" cy="15759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793740" y="1709776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ПОВЫСИТЬ ПРЕСТИЖ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ПРЕДПРИНИМАТЕЛЬСКОЙ ДЕЯТЕЛЬНОСТИ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93740" y="2767894"/>
              <a:ext cx="3861520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ОБЕСПЕЧИТЬ 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ВОВЛЕЧЕНИЕ МОЛОДЕЖИ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795652" y="1586982"/>
            <a:ext cx="1844277" cy="1308670"/>
            <a:chOff x="1076449" y="1148198"/>
            <a:chExt cx="1844277" cy="13086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76449" y="1750391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ТЫС. ЧЕЛ.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6449" y="1148198"/>
              <a:ext cx="1246567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4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87419" y="2040278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ЕЖЕГОДНО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096085" y="1134384"/>
            <a:ext cx="5450508" cy="789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КОМПЛЕКСНАЯ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ПРОГРАММА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ПОПУЛЯРИЗАЦИИ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ПРЕДПРИНИМАТЕЛЬСТВА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71056" y="2646409"/>
            <a:ext cx="3443594" cy="41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УНИВЕРСИТЕТЫ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ОБЩЕСТВЕННЫЕ ОБЪЕДИНЕНИЯ ПРЕДПРИНИМАТЕЛЕЙ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НКО</a:t>
            </a:r>
          </a:p>
        </p:txBody>
      </p:sp>
      <p:grpSp>
        <p:nvGrpSpPr>
          <p:cNvPr id="15" name="Группа 14"/>
          <p:cNvGrpSpPr/>
          <p:nvPr/>
        </p:nvGrpSpPr>
        <p:grpSpPr>
          <a:xfrm flipH="1">
            <a:off x="2166159" y="1134384"/>
            <a:ext cx="3239599" cy="2440909"/>
            <a:chOff x="2154563" y="1516491"/>
            <a:chExt cx="1708517" cy="197042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158595" y="2274570"/>
              <a:ext cx="1704485" cy="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54563" y="1516491"/>
              <a:ext cx="1" cy="1970429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445528" y="1134383"/>
            <a:ext cx="557221" cy="561663"/>
            <a:chOff x="1508760" y="1383029"/>
            <a:chExt cx="557221" cy="561663"/>
          </a:xfrm>
        </p:grpSpPr>
        <p:sp>
          <p:nvSpPr>
            <p:cNvPr id="54" name="Овал 53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 flipH="1">
            <a:off x="1272947" y="1176705"/>
            <a:ext cx="5157" cy="2398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08264" y="3954167"/>
            <a:ext cx="11413152" cy="16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3915" y="4065025"/>
            <a:ext cx="447383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КАДРЫ. ЧЕЛОВЕЧЕСКИЙ КАПИТАЛ</a:t>
            </a:r>
          </a:p>
        </p:txBody>
      </p:sp>
      <p:sp>
        <p:nvSpPr>
          <p:cNvPr id="63" name="Прямоугольник 62"/>
          <p:cNvSpPr/>
          <p:nvPr/>
        </p:nvSpPr>
        <p:spPr>
          <a:xfrm rot="16200000">
            <a:off x="-180113" y="2095916"/>
            <a:ext cx="244090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ПОПУЛЯРИЗАЦИЯ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256019" y="4065025"/>
            <a:ext cx="5720779" cy="1982356"/>
            <a:chOff x="5877622" y="3852473"/>
            <a:chExt cx="5720779" cy="1982356"/>
          </a:xfrm>
        </p:grpSpPr>
        <p:pic>
          <p:nvPicPr>
            <p:cNvPr id="3076" name="Picture 4" descr="Точка кипения — Саратовский государственный технический университет имени  Гагарина Ю.А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22" y="5189286"/>
              <a:ext cx="1417332" cy="60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7550237" y="4298212"/>
              <a:ext cx="4048164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СЕТИ КОММУНИКАЦИОННЫХ ПЛОЩАДОК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550235" y="4787619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ПРЕДПРИНИМАТЕЛЬСКИХ КЛУБОВ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083602" y="3852473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ЗАПРОС НА КОММУНИКАЦИЮ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50235" y="5316985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ОРГАНИЗАЦИЯ И ПРОВЕДЕНИЕ МЕРОПРИЯТИЙ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7509865" y="4376358"/>
              <a:ext cx="6647" cy="130643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Прямая соединительная линия 65"/>
          <p:cNvCxnSpPr/>
          <p:nvPr/>
        </p:nvCxnSpPr>
        <p:spPr>
          <a:xfrm>
            <a:off x="2155018" y="4594260"/>
            <a:ext cx="11139" cy="1221684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СФУ — СХ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7" y="4627369"/>
            <a:ext cx="1096000" cy="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225883" y="5423896"/>
            <a:ext cx="4048164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ТИРАЖИРОВАНИЕ ОПЫТА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259436" y="4642159"/>
            <a:ext cx="3518336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КОМПЛЕКСНЫЙ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МЕЖВЕДОМСТВЕННЫЙ ПОДХОД К КАДРОВОМУ ВОПРОСУ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299264" y="6236349"/>
            <a:ext cx="10800223" cy="532690"/>
            <a:chOff x="1115038" y="6179091"/>
            <a:chExt cx="10521906" cy="53269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78" name="Овал 7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9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98515" y="5550568"/>
            <a:ext cx="1348282" cy="1307433"/>
            <a:chOff x="198516" y="5550568"/>
            <a:chExt cx="877932" cy="1307433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0" name="Группа 9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02" name="Группа 10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423335" y="5144174"/>
                    <a:ext cx="626469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12</a:t>
                    </a:r>
                  </a:p>
                </p:txBody>
              </p:sp>
            </p:grp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2" descr="Герб железногор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07" y="4582869"/>
            <a:ext cx="583258" cy="7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6278788" y="4534268"/>
            <a:ext cx="667014" cy="7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6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Шеврон 111"/>
          <p:cNvSpPr/>
          <p:nvPr/>
        </p:nvSpPr>
        <p:spPr>
          <a:xfrm>
            <a:off x="3427952" y="5206535"/>
            <a:ext cx="8638575" cy="595003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Шеврон 56"/>
          <p:cNvSpPr/>
          <p:nvPr/>
        </p:nvSpPr>
        <p:spPr>
          <a:xfrm>
            <a:off x="6354583" y="3495981"/>
            <a:ext cx="2208534" cy="28394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Шеврон 66"/>
          <p:cNvSpPr/>
          <p:nvPr/>
        </p:nvSpPr>
        <p:spPr>
          <a:xfrm>
            <a:off x="8722946" y="3475909"/>
            <a:ext cx="2184378" cy="27867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Шеврон 63"/>
          <p:cNvSpPr/>
          <p:nvPr/>
        </p:nvSpPr>
        <p:spPr>
          <a:xfrm>
            <a:off x="4189722" y="3487666"/>
            <a:ext cx="2090720" cy="2922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2140494" y="3487666"/>
            <a:ext cx="1988718" cy="26151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526864" y="3471343"/>
            <a:ext cx="1585588" cy="28281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8849" y="271028"/>
            <a:ext cx="1067567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ДИАЛОГ БИЗНЕСА И ВЛАСТИ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90428" y="5425577"/>
            <a:ext cx="1325893" cy="1412749"/>
            <a:chOff x="197865" y="5616119"/>
            <a:chExt cx="878584" cy="124188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97865" y="5616119"/>
              <a:ext cx="878584" cy="1241882"/>
              <a:chOff x="197865" y="5616119"/>
              <a:chExt cx="878584" cy="1241882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197865" y="5616119"/>
                <a:ext cx="878584" cy="1241882"/>
                <a:chOff x="246540" y="5616119"/>
                <a:chExt cx="878584" cy="1241882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246540" y="5616119"/>
                  <a:ext cx="878584" cy="1241882"/>
                  <a:chOff x="398940" y="4600119"/>
                  <a:chExt cx="878584" cy="1241882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398940" y="4600119"/>
                    <a:ext cx="878584" cy="1241882"/>
                    <a:chOff x="3023607" y="1809617"/>
                    <a:chExt cx="878584" cy="993145"/>
                  </a:xfrm>
                </p:grpSpPr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>
                      <a:off x="3023607" y="1909635"/>
                      <a:ext cx="652" cy="893127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Прямоугольник 74"/>
                    <p:cNvSpPr/>
                    <p:nvPr/>
                  </p:nvSpPr>
                  <p:spPr>
                    <a:xfrm rot="16200000">
                      <a:off x="3212420" y="1995621"/>
                      <a:ext cx="875775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13</a:t>
                    </a:r>
                  </a:p>
                </p:txBody>
              </p:sp>
            </p:grp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Прямоугольник 80"/>
          <p:cNvSpPr/>
          <p:nvPr/>
        </p:nvSpPr>
        <p:spPr>
          <a:xfrm>
            <a:off x="2340438" y="3794892"/>
            <a:ext cx="1602227" cy="39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24-29 МАЯ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371621" y="2314374"/>
            <a:ext cx="0" cy="1187080"/>
          </a:xfrm>
          <a:prstGeom prst="line">
            <a:avLst/>
          </a:prstGeom>
          <a:ln w="158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211100" y="2113267"/>
            <a:ext cx="3103797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ДНИ ПРЕДПРИНИ-МАТЕЛЬСТВА</a:t>
            </a:r>
          </a:p>
        </p:txBody>
      </p:sp>
      <p:sp>
        <p:nvSpPr>
          <p:cNvPr id="84" name="Пятиугольник 83"/>
          <p:cNvSpPr/>
          <p:nvPr/>
        </p:nvSpPr>
        <p:spPr>
          <a:xfrm>
            <a:off x="853448" y="2329216"/>
            <a:ext cx="662873" cy="34551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839716" y="2314374"/>
            <a:ext cx="1722" cy="1264370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703195" y="1750497"/>
            <a:ext cx="2152573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СТРАТЕГИЧЕСКАЯ СЕССИЯ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195495" y="2443049"/>
            <a:ext cx="2167920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ПОПУЛЯРИЗАЦИЯ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ИСТОРИЙ УСПЕХА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495292" y="1713713"/>
            <a:ext cx="4062586" cy="9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ОБЩИЙ СЕМИНАР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В РЕЖИМЕ ВКС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 ТЕРРИТОРИИ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КРАСНОЯРСКОГО КРАЯ</a:t>
            </a:r>
            <a:endParaRPr lang="ru-RU" sz="12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98723" y="3774889"/>
            <a:ext cx="1662748" cy="42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02 ИЮНЯ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399239" y="3604137"/>
            <a:ext cx="11310186" cy="167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9290266" y="1805744"/>
            <a:ext cx="2274262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СЕМИНАРЫ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НА ТЕРРИТОРИИ МО </a:t>
            </a:r>
          </a:p>
        </p:txBody>
      </p:sp>
      <p:sp>
        <p:nvSpPr>
          <p:cNvPr id="83" name="Овал 82"/>
          <p:cNvSpPr/>
          <p:nvPr/>
        </p:nvSpPr>
        <p:spPr>
          <a:xfrm>
            <a:off x="4488383" y="3526389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иугольник 88"/>
          <p:cNvSpPr/>
          <p:nvPr/>
        </p:nvSpPr>
        <p:spPr>
          <a:xfrm>
            <a:off x="4580546" y="2558699"/>
            <a:ext cx="694779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>
            <a:off x="4569749" y="2547138"/>
            <a:ext cx="10797" cy="995194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6969069" y="3526170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8983090" y="3789984"/>
            <a:ext cx="1907793" cy="43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СЕНТЯБРЬ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2316986" y="3535073"/>
            <a:ext cx="196516" cy="1884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405701" y="2920120"/>
            <a:ext cx="4107" cy="61495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ятиугольник 101"/>
          <p:cNvSpPr/>
          <p:nvPr/>
        </p:nvSpPr>
        <p:spPr>
          <a:xfrm>
            <a:off x="2392183" y="2897690"/>
            <a:ext cx="670931" cy="329223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26864" y="3552130"/>
            <a:ext cx="1585587" cy="658412"/>
            <a:chOff x="783403" y="2956847"/>
            <a:chExt cx="1585587" cy="658412"/>
          </a:xfrm>
        </p:grpSpPr>
        <p:sp>
          <p:nvSpPr>
            <p:cNvPr id="77" name="Овал 76"/>
            <p:cNvSpPr/>
            <p:nvPr/>
          </p:nvSpPr>
          <p:spPr>
            <a:xfrm>
              <a:off x="1022714" y="2956847"/>
              <a:ext cx="196516" cy="1884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83403" y="3182948"/>
              <a:ext cx="1585587" cy="432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11 МАРТА</a:t>
              </a:r>
            </a:p>
          </p:txBody>
        </p:sp>
      </p:grpSp>
      <p:sp>
        <p:nvSpPr>
          <p:cNvPr id="63" name="Овал 62"/>
          <p:cNvSpPr/>
          <p:nvPr/>
        </p:nvSpPr>
        <p:spPr>
          <a:xfrm>
            <a:off x="9296593" y="3517906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481444" y="3787644"/>
            <a:ext cx="2184819" cy="42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09 ИЮЛЯ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969069" y="2298596"/>
            <a:ext cx="1976411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СЕМИНАР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СОЦПРЕДПРИНИ-МАТЕЛЬСТВО</a:t>
            </a:r>
          </a:p>
        </p:txBody>
      </p:sp>
      <p:sp>
        <p:nvSpPr>
          <p:cNvPr id="108" name="Пятиугольник 107"/>
          <p:cNvSpPr/>
          <p:nvPr/>
        </p:nvSpPr>
        <p:spPr>
          <a:xfrm>
            <a:off x="9377254" y="2306058"/>
            <a:ext cx="687260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27952" y="5206736"/>
            <a:ext cx="82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Проект РЕГИОНАЛЬНОЙ программы ПОДДЕРЖКИ МСП опубликован на сайте </a:t>
            </a:r>
            <a:r>
              <a:rPr lang="en-US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krasmsp.ru</a:t>
            </a:r>
            <a:endParaRPr lang="ru-RU" b="1" cap="all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H="1">
            <a:off x="7052375" y="2911436"/>
            <a:ext cx="4107" cy="61495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ятиугольник 117"/>
          <p:cNvSpPr/>
          <p:nvPr/>
        </p:nvSpPr>
        <p:spPr>
          <a:xfrm>
            <a:off x="7059494" y="2908068"/>
            <a:ext cx="645664" cy="32392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2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233542" y="633009"/>
            <a:ext cx="9418902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9349" y="6214640"/>
            <a:ext cx="730457" cy="509735"/>
            <a:chOff x="0" y="6381328"/>
            <a:chExt cx="730457" cy="51244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9807" y="6393838"/>
            <a:ext cx="10825128" cy="56315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96146" y="6450153"/>
            <a:ext cx="1195849" cy="27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92418" y="4736117"/>
            <a:ext cx="444616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ОФИЦИАЛЬНАЯ ГРУППА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400" b="1" dirty="0" err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1567" y="3908739"/>
            <a:ext cx="50025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ОФИЦИАЛЬНАЯ СТРАНИЦА на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Facebook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facebook.com/krasmsp24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0410" y="5508141"/>
            <a:ext cx="49271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НЕОФИЦИАЛЬНЫЙ КАНАЛ в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Telegram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PRO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бизнес. Регион24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t.me/PRObusiness_region24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10" descr="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7" y="4670800"/>
            <a:ext cx="612247" cy="5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acebook — Выполните вход или зарегистрируйте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7" y="3810768"/>
            <a:ext cx="549378" cy="5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Чат в Телеграмм — Сообщество «Off Road Челябинск» на DRIVE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11076" r="23054" b="35153"/>
          <a:stretch/>
        </p:blipFill>
        <p:spPr bwMode="auto">
          <a:xfrm>
            <a:off x="5420531" y="5507318"/>
            <a:ext cx="833569" cy="6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891" y="2692778"/>
            <a:ext cx="11906293" cy="1196691"/>
            <a:chOff x="0" y="2794044"/>
            <a:chExt cx="11906293" cy="11966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696146" y="2794044"/>
              <a:ext cx="1210147" cy="1196691"/>
              <a:chOff x="1508760" y="1383029"/>
              <a:chExt cx="557221" cy="561663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Шеврон 15"/>
            <p:cNvSpPr/>
            <p:nvPr/>
          </p:nvSpPr>
          <p:spPr>
            <a:xfrm>
              <a:off x="0" y="3180344"/>
              <a:ext cx="11325211" cy="378745"/>
            </a:xfrm>
            <a:prstGeom prst="chevron">
              <a:avLst>
                <a:gd name="adj" fmla="val 712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4640" y="3315539"/>
              <a:ext cx="5758746" cy="14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НА СВЯЗИ С БИЗНЕСОМ</a:t>
              </a:r>
            </a:p>
          </p:txBody>
        </p:sp>
      </p:grpSp>
      <p:pic>
        <p:nvPicPr>
          <p:cNvPr id="25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79" y="1500970"/>
            <a:ext cx="771314" cy="9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57260" y="1650648"/>
            <a:ext cx="5489906" cy="182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АГЕНТСТВО РАЗВИТИЯ МАЛОГО </a:t>
            </a:r>
          </a:p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И СРЕДНЕГО ПРЕДПРИНИМАТЕЛЬСТВА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95985" y="2233995"/>
            <a:ext cx="422994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Бочарова Татьяна Витальевна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56364" y="2143551"/>
            <a:ext cx="2073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krasmsp.ru</a:t>
            </a:r>
            <a:endParaRPr lang="ru-RU" sz="2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647293" y="3595031"/>
            <a:ext cx="4182695" cy="1649116"/>
            <a:chOff x="647293" y="3595031"/>
            <a:chExt cx="4182695" cy="164911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30423" y="4905593"/>
              <a:ext cx="29377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www.</a:t>
              </a:r>
              <a:r>
                <a:rPr lang="ru-RU" sz="16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мойбизнес-24.рф</a:t>
              </a:r>
              <a:endParaRPr lang="ru-RU" sz="1600" dirty="0">
                <a:latin typeface="Arial Black" panose="020B0A04020102020204" pitchFamily="34" charset="0"/>
              </a:endParaRPr>
            </a:p>
          </p:txBody>
        </p:sp>
        <p:pic>
          <p:nvPicPr>
            <p:cNvPr id="35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647293" y="3595031"/>
              <a:ext cx="1614663" cy="82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30423" y="4493977"/>
              <a:ext cx="37995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МНОГОКАНАЛЬНЫЙ ТЕЛЕФОН</a:t>
              </a:r>
            </a:p>
            <a:p>
              <a:r>
                <a:rPr lang="ru-RU" sz="1400" b="1" dirty="0">
                  <a:solidFill>
                    <a:srgbClr val="4C0808"/>
                  </a:solidFill>
                  <a:latin typeface="Arial Black" panose="020B0A04020102020204" pitchFamily="34" charset="0"/>
                </a:rPr>
                <a:t>8 800 234 0 124</a:t>
              </a:r>
              <a:endParaRPr lang="ru-RU" sz="1400" dirty="0">
                <a:solidFill>
                  <a:srgbClr val="4C0808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929806" y="4482807"/>
              <a:ext cx="0" cy="729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328425" y="3791327"/>
            <a:ext cx="10552" cy="235489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2F9BAC-81BD-4459-B0C9-0ABAAE33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01" y="1260984"/>
            <a:ext cx="1581163" cy="15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2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154" y="238034"/>
            <a:ext cx="120270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ИНФРАСТРУКТУРА ПОДДЕРЖКИ МСП В КРАЕ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46381"/>
            <a:ext cx="554782" cy="6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1476238" y="1247424"/>
            <a:ext cx="9426208" cy="635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8E0000"/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ОРГАН ИСПОЛНИТЕЛЬНОЙ ВЛАСТИ КРАЯ</a:t>
            </a:r>
          </a:p>
        </p:txBody>
      </p:sp>
      <p:pic>
        <p:nvPicPr>
          <p:cNvPr id="1026" name="Picture 2" descr="http://www.sf-kras.ru/wp-content/uploads/2015/01/logo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6" y="2754903"/>
            <a:ext cx="2682327" cy="9452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b="12131"/>
          <a:stretch/>
        </p:blipFill>
        <p:spPr>
          <a:xfrm>
            <a:off x="5662161" y="2649144"/>
            <a:ext cx="2351709" cy="1079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0" name="Прямоугольник 79"/>
          <p:cNvSpPr/>
          <p:nvPr/>
        </p:nvSpPr>
        <p:spPr>
          <a:xfrm>
            <a:off x="4991669" y="3919465"/>
            <a:ext cx="3692693" cy="265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ПОДДЕРЖКИ ПРЕДПРИНИМАТЕЛЬСТВА (РЦПП)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ЭКСПОРТА (ЦПЭ)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КЛАСТЕРНОГО РАЗВИТИЯ (ЦКР)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РЦК В СФЕРЕ ПРОИЗВОДИТЕЛЬНОСТИ ТРУДА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МИКРОФИНАНСОВАЯ И ГАРАНТИЙНАЯ ОРГАНИЗАЦИЯ 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81380" y="3889639"/>
            <a:ext cx="3055372" cy="245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РЕГИОНАЛЬНОЕ ПРЕДСТАВИТЕЛЬСТВО ФОНДА СОДЕЙСТВИЯ ИННОВАЦИЯМ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 ФОНДА «СКОЛКОВО»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ТЕРРИТОРИАЛЬНОЕ ПРЕДСТАВИТЕЛЬСТВО ЦЕНТРА СТАНДАРТИЗАЦИИ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ИННОВАЦИОННОЙ СФЕРЕ ГРУППЫ РОСНАНО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113270" y="3919465"/>
            <a:ext cx="2497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СОДЕЙСТВИЕ РАЗВИТИЮ НАУЧНОЙ, НАУЧНО-ТЕХНИЧЕСКОЙ И ИННОВАЦИОННОЙ ДЕЯТЕЛЬНОСТИ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ТЕРРИТОРИИ КРАСНОЯРСКОГО КРАЯ</a:t>
            </a:r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5998995" y="2107258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2308059" y="213055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9936170" y="2130555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Красноярский краевой фонд науки продолжает принимать заявки на конкурсы ::  КГПУ им. В.П. Астафье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53" y="2639148"/>
            <a:ext cx="1919582" cy="11022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4764162" y="2605527"/>
            <a:ext cx="1048" cy="373070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910821" y="2593233"/>
            <a:ext cx="222" cy="377079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1298162" y="3259315"/>
            <a:ext cx="8009227" cy="3453793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6" name="Диаграмма 225"/>
          <p:cNvGraphicFramePr/>
          <p:nvPr>
            <p:extLst>
              <p:ext uri="{D42A27DB-BD31-4B8C-83A1-F6EECF244321}">
                <p14:modId xmlns:p14="http://schemas.microsoft.com/office/powerpoint/2010/main" val="1095801601"/>
              </p:ext>
            </p:extLst>
          </p:nvPr>
        </p:nvGraphicFramePr>
        <p:xfrm>
          <a:off x="445324" y="424201"/>
          <a:ext cx="9796139" cy="401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2051501926"/>
              </p:ext>
            </p:extLst>
          </p:nvPr>
        </p:nvGraphicFramePr>
        <p:xfrm>
          <a:off x="2390690" y="988464"/>
          <a:ext cx="9801310" cy="28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5" name="Диаграмма 84"/>
          <p:cNvGraphicFramePr/>
          <p:nvPr/>
        </p:nvGraphicFramePr>
        <p:xfrm>
          <a:off x="1611626" y="2284904"/>
          <a:ext cx="7365556" cy="7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4958" y="188470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СТАТИСТИЧЕСКИЙ ПРОФИЛЬ СЕКТОРА МСП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Прямоугольник 19"/>
          <p:cNvSpPr/>
          <p:nvPr/>
        </p:nvSpPr>
        <p:spPr>
          <a:xfrm>
            <a:off x="9841341" y="1181562"/>
            <a:ext cx="1980766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8697239" y="1877796"/>
            <a:ext cx="2134195" cy="30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ОТРАСЛЕВАЯ СТРУКТУРА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9651078" y="1401828"/>
            <a:ext cx="2283015" cy="868123"/>
            <a:chOff x="7537232" y="1906563"/>
            <a:chExt cx="2883662" cy="98572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8023436" y="2404860"/>
              <a:ext cx="239745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ТОРГОВЛЯ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ПРЕДОСТАВЛЕНИЕ УСЛУГ НАСЕЛЕНИЮ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ТУРИЗМ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7537232" y="1906563"/>
              <a:ext cx="1898697" cy="985729"/>
              <a:chOff x="7537232" y="1906563"/>
              <a:chExt cx="1898697" cy="985729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7537232" y="1906563"/>
                <a:ext cx="1898697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МАЛЫЙ БИЗНЕС</a:t>
                </a:r>
              </a:p>
            </p:txBody>
          </p:sp>
          <p:cxnSp>
            <p:nvCxnSpPr>
              <p:cNvPr id="87" name="Прямая со стрелкой 86"/>
              <p:cNvCxnSpPr/>
              <p:nvPr/>
            </p:nvCxnSpPr>
            <p:spPr>
              <a:xfrm flipV="1">
                <a:off x="7971013" y="2240008"/>
                <a:ext cx="0" cy="652284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/>
          <p:cNvGrpSpPr/>
          <p:nvPr/>
        </p:nvGrpSpPr>
        <p:grpSpPr>
          <a:xfrm>
            <a:off x="9339390" y="2138009"/>
            <a:ext cx="2785072" cy="903310"/>
            <a:chOff x="6996293" y="3223797"/>
            <a:chExt cx="3901488" cy="99856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915883" y="3734930"/>
              <a:ext cx="298189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ОБРАБАТЫВАЮЩАЯ ПРОМЫШЛЕННОСТЬ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СТРОИТЕЛЬСТВО 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СЕЛЬСКОЕ ХОЗЯЙСТВО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6996293" y="3223797"/>
              <a:ext cx="2672842" cy="935449"/>
              <a:chOff x="6996293" y="3223797"/>
              <a:chExt cx="2672842" cy="935449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6996293" y="3223797"/>
                <a:ext cx="2672842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СРЕДНИЙ БИЗНЕС</a:t>
                </a:r>
              </a:p>
            </p:txBody>
          </p:sp>
          <p:cxnSp>
            <p:nvCxnSpPr>
              <p:cNvPr id="92" name="Прямая со стрелкой 91"/>
              <p:cNvCxnSpPr/>
              <p:nvPr/>
            </p:nvCxnSpPr>
            <p:spPr>
              <a:xfrm flipV="1">
                <a:off x="7915881" y="3613451"/>
                <a:ext cx="0" cy="545795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Группа 223"/>
          <p:cNvGrpSpPr/>
          <p:nvPr/>
        </p:nvGrpSpPr>
        <p:grpSpPr>
          <a:xfrm>
            <a:off x="5035690" y="758293"/>
            <a:ext cx="4221549" cy="440935"/>
            <a:chOff x="5091294" y="981494"/>
            <a:chExt cx="4205541" cy="440935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133357" y="981494"/>
              <a:ext cx="4163478" cy="440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Число субъектов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МСП (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расноярский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край), тыс. ед.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5091294" y="1147726"/>
              <a:ext cx="267059" cy="125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 flipV="1">
            <a:off x="7855183" y="2539792"/>
            <a:ext cx="324614" cy="4444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801645" y="2260798"/>
            <a:ext cx="822649" cy="25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</a:p>
          <a:p>
            <a:pPr>
              <a:lnSpc>
                <a:spcPts val="800"/>
              </a:lnSpc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 2021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829238" y="1446432"/>
            <a:ext cx="795056" cy="28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ПРОГНОЗНОЕ ЗНАЧЕНИЕ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V="1">
            <a:off x="9331716" y="855785"/>
            <a:ext cx="11576" cy="2272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Прямоугольник 177"/>
          <p:cNvSpPr/>
          <p:nvPr/>
        </p:nvSpPr>
        <p:spPr>
          <a:xfrm>
            <a:off x="6372253" y="1414084"/>
            <a:ext cx="1505591" cy="26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rgbClr val="744830"/>
                </a:solidFill>
                <a:latin typeface="Arial Black" panose="020B0A04020102020204" pitchFamily="34" charset="0"/>
              </a:rPr>
              <a:t>+ 1,1%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6753565" y="1561500"/>
            <a:ext cx="1505591" cy="423092"/>
            <a:chOff x="6643916" y="2234531"/>
            <a:chExt cx="1505591" cy="359336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6643916" y="2234531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+ 2,2%</a:t>
              </a:r>
            </a:p>
          </p:txBody>
        </p:sp>
        <p:cxnSp>
          <p:nvCxnSpPr>
            <p:cNvPr id="182" name="Прямая со стрелкой 181"/>
            <p:cNvCxnSpPr/>
            <p:nvPr/>
          </p:nvCxnSpPr>
          <p:spPr>
            <a:xfrm flipH="1">
              <a:off x="6732533" y="2547039"/>
              <a:ext cx="959136" cy="46828"/>
            </a:xfrm>
            <a:prstGeom prst="straightConnector1">
              <a:avLst/>
            </a:prstGeom>
            <a:ln w="22225">
              <a:solidFill>
                <a:schemeClr val="accent6">
                  <a:lumMod val="40000"/>
                  <a:lumOff val="6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Прямоугольник 120"/>
          <p:cNvSpPr/>
          <p:nvPr/>
        </p:nvSpPr>
        <p:spPr>
          <a:xfrm>
            <a:off x="2173252" y="5453602"/>
            <a:ext cx="2331510" cy="46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КЕДРОВЫЙ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203962" y="3530671"/>
            <a:ext cx="2079218" cy="1749288"/>
            <a:chOff x="7243486" y="5241573"/>
            <a:chExt cx="2079218" cy="1749288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243486" y="5241573"/>
              <a:ext cx="2079218" cy="1749288"/>
              <a:chOff x="1976849" y="2107236"/>
              <a:chExt cx="2079218" cy="1596727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3056855" y="2859183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8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35" name="Прямоугольник 134"/>
            <p:cNvSpPr/>
            <p:nvPr/>
          </p:nvSpPr>
          <p:spPr>
            <a:xfrm>
              <a:off x="7815204" y="5635441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2127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/>
            <p:cNvSpPr/>
            <p:nvPr/>
          </p:nvSpPr>
          <p:spPr>
            <a:xfrm>
              <a:off x="7396888" y="6029299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585 ЮЛ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7303373" y="6263241"/>
              <a:ext cx="1413061" cy="367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1542 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ИП</a:t>
              </a: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V="1">
            <a:off x="2317474" y="2466975"/>
            <a:ext cx="1257576" cy="5426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549650" y="2466975"/>
            <a:ext cx="1228450" cy="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772025" y="2466975"/>
            <a:ext cx="1212850" cy="6350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982776" y="2530475"/>
            <a:ext cx="1226514" cy="9380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89943" y="2392635"/>
            <a:ext cx="7925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00"/>
              </a:lnSpc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- 5,4%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174310" y="4146997"/>
            <a:ext cx="2851629" cy="46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ЕМЕЛЬЯНОВСКИЙ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РАЙОН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7211067" y="4893207"/>
            <a:ext cx="2177130" cy="1749288"/>
            <a:chOff x="7243486" y="5241573"/>
            <a:chExt cx="2177130" cy="1749288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7243486" y="5241573"/>
              <a:ext cx="2079218" cy="1749288"/>
              <a:chOff x="1976849" y="2107236"/>
              <a:chExt cx="2079218" cy="1596727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3056855" y="2859183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8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8037910" y="5657972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74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Прямоугольник 104"/>
            <p:cNvSpPr/>
            <p:nvPr/>
          </p:nvSpPr>
          <p:spPr>
            <a:xfrm>
              <a:off x="7524392" y="6039815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18 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ЮЛ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7526349" y="6279155"/>
              <a:ext cx="1413061" cy="367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56 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ИП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9457978" y="4863354"/>
            <a:ext cx="2557449" cy="413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ДИНАМИКА ИЗМЕНЕНИЙ </a:t>
            </a:r>
          </a:p>
          <a:p>
            <a:pPr algn="just">
              <a:lnSpc>
                <a:spcPts val="1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2020 ГОДУ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416771" y="5349762"/>
            <a:ext cx="1505591" cy="67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2400" b="1" dirty="0">
                <a:solidFill>
                  <a:srgbClr val="8E0000"/>
                </a:solidFill>
                <a:latin typeface="Arial Black" panose="020B0A04020102020204" pitchFamily="34" charset="0"/>
              </a:rPr>
              <a:t>+ 2,2%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702502" y="5539241"/>
            <a:ext cx="1303727" cy="19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ТЫС.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РАБОЧИХ МЕСТ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416771" y="6025833"/>
            <a:ext cx="1301707" cy="327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+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46,9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693973" y="5936272"/>
            <a:ext cx="1152193" cy="33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ТЫС.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САМОЗАНЯТЫХ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694493" y="3679902"/>
            <a:ext cx="2183720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895" y="3906536"/>
            <a:ext cx="1274737" cy="7725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42982" t="34035" r="23333" b="22175"/>
          <a:stretch/>
        </p:blipFill>
        <p:spPr>
          <a:xfrm>
            <a:off x="4793541" y="5241573"/>
            <a:ext cx="1805054" cy="1466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039" y="5175188"/>
            <a:ext cx="646620" cy="8942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561" y="3938932"/>
            <a:ext cx="693830" cy="9667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l="33948" t="12701" r="17456" b="16562"/>
          <a:stretch/>
        </p:blipFill>
        <p:spPr>
          <a:xfrm>
            <a:off x="4796580" y="3426804"/>
            <a:ext cx="1805728" cy="16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7625" y="378285"/>
            <a:ext cx="111880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ПРОГРАММА: ЦЕЛЬ И 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67625" y="1202964"/>
            <a:ext cx="5548828" cy="752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lnSpc>
                <a:spcPts val="16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увеличение количества занятых </a:t>
            </a:r>
          </a:p>
          <a:p>
            <a:pPr>
              <a:lnSpc>
                <a:spcPts val="16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секторе </a:t>
            </a:r>
            <a:r>
              <a:rPr lang="ru-RU" b="1" cap="all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Красноярского края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41881" y="2938556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50688" y="5101966"/>
            <a:ext cx="5045527" cy="119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роли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доходов Консолидированного бюджета Красноярского края за счет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отраслевой структуры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85048" y="3721974"/>
            <a:ext cx="827852" cy="73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2861" y="2873859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эффективности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государственной поддержки субъектов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3618" y="4457244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3</a:t>
                    </a: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Прямоугольник 2"/>
          <p:cNvSpPr/>
          <p:nvPr/>
        </p:nvSpPr>
        <p:spPr>
          <a:xfrm>
            <a:off x="6968516" y="3791858"/>
            <a:ext cx="5181600" cy="6385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368479" y="1326913"/>
            <a:ext cx="892342" cy="417966"/>
            <a:chOff x="6874312" y="5884042"/>
            <a:chExt cx="1364564" cy="384352"/>
          </a:xfrm>
        </p:grpSpPr>
        <p:sp>
          <p:nvSpPr>
            <p:cNvPr id="31" name="Шеврон 30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31"/>
            <p:cNvSpPr/>
            <p:nvPr/>
          </p:nvSpPr>
          <p:spPr>
            <a:xfrm>
              <a:off x="7312647" y="5884042"/>
              <a:ext cx="481118" cy="38435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32"/>
            <p:cNvSpPr/>
            <p:nvPr/>
          </p:nvSpPr>
          <p:spPr>
            <a:xfrm>
              <a:off x="7757758" y="5884042"/>
              <a:ext cx="481118" cy="384352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Шеврон 33"/>
          <p:cNvSpPr/>
          <p:nvPr/>
        </p:nvSpPr>
        <p:spPr>
          <a:xfrm>
            <a:off x="722933" y="2439243"/>
            <a:ext cx="11002447" cy="4282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523530" y="2451489"/>
            <a:ext cx="2270269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91353" y="752341"/>
            <a:ext cx="3115226" cy="1527805"/>
            <a:chOff x="8206482" y="936666"/>
            <a:chExt cx="3424737" cy="168721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9909744" y="936666"/>
              <a:ext cx="1721475" cy="1687216"/>
              <a:chOff x="1503428" y="1383029"/>
              <a:chExt cx="562553" cy="56166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503428" y="1383029"/>
                <a:ext cx="562553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8206482" y="1778619"/>
              <a:ext cx="2539849" cy="16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8335411" y="1435610"/>
            <a:ext cx="2366252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429,9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98978" y="76242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213458" y="5515322"/>
            <a:ext cx="1957163" cy="991927"/>
            <a:chOff x="1599053" y="5293410"/>
            <a:chExt cx="1957163" cy="9919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6669" y="5293410"/>
              <a:ext cx="380882" cy="380882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192" y="5583714"/>
              <a:ext cx="380882" cy="38088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8846" y="5380229"/>
              <a:ext cx="170338" cy="170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9053" y="5908432"/>
              <a:ext cx="170338" cy="16804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5878" y="5654569"/>
              <a:ext cx="170338" cy="170338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23865" y="5436916"/>
              <a:ext cx="170338" cy="17033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011" y="6114999"/>
              <a:ext cx="170338" cy="17033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9526" y="5774155"/>
              <a:ext cx="170338" cy="170338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969250" y="5576451"/>
              <a:ext cx="371423" cy="23017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714015" y="5957094"/>
              <a:ext cx="71217" cy="15334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500939" y="5599090"/>
              <a:ext cx="183584" cy="998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756117" y="5536326"/>
              <a:ext cx="22481" cy="616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50" idx="1"/>
            </p:cNvCxnSpPr>
            <p:nvPr/>
          </p:nvCxnSpPr>
          <p:spPr>
            <a:xfrm flipV="1">
              <a:off x="3041345" y="5739738"/>
              <a:ext cx="344533" cy="4000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endCxn id="53" idx="1"/>
            </p:cNvCxnSpPr>
            <p:nvPr/>
          </p:nvCxnSpPr>
          <p:spPr>
            <a:xfrm flipV="1">
              <a:off x="1774947" y="5859324"/>
              <a:ext cx="554579" cy="12947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endCxn id="47" idx="1"/>
            </p:cNvCxnSpPr>
            <p:nvPr/>
          </p:nvCxnSpPr>
          <p:spPr>
            <a:xfrm flipV="1">
              <a:off x="2499864" y="5774155"/>
              <a:ext cx="162328" cy="71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/>
          <p:cNvSpPr/>
          <p:nvPr/>
        </p:nvSpPr>
        <p:spPr>
          <a:xfrm flipH="1">
            <a:off x="722933" y="2456079"/>
            <a:ext cx="4981163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ПРЕДПОСЫЛКИ РАЗРАБОТКИ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375332" y="5191013"/>
            <a:ext cx="827852" cy="855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990183" y="4329017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ПРИОРИТИЗАЦИИ ОТРАСЛЕЙ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27878" y="2999558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27878" y="3769252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418858" y="2934861"/>
            <a:ext cx="4337849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Отсутствие комплексной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господдержки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отраслевых мер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10676" y="4661926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54513" y="3852860"/>
            <a:ext cx="4726396" cy="6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синхронизации мер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и налаживания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межведомственного взаимодействия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45746" y="4554896"/>
            <a:ext cx="4735163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привлечения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допОЛНИТЕЛЬНЫХ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средств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 федерального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9749" y="3749639"/>
            <a:ext cx="453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благоприятных условий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развития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2" y="561297"/>
            <a:ext cx="1391763" cy="103204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78989" y="1893664"/>
            <a:ext cx="1513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ТЫС. ЧЕЛОВЕК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1638528" y="1183009"/>
            <a:ext cx="64649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0" y="1893664"/>
            <a:ext cx="81035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510760" y="1130318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10760" y="1983225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45379" y="2843593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36392" y="3669327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47634" y="4524333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970607" y="1983225"/>
            <a:ext cx="1100708" cy="3369049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4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770448" y="321512"/>
            <a:ext cx="93198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СТРАТЕГИЧЕСКИЕ ИНИЦИАТИВЫ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1324849" y="1413733"/>
            <a:ext cx="1" cy="351574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470944" y="2063368"/>
            <a:ext cx="4490306" cy="32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СОВЕРШЕНСТВОВАНИЕ СИСТЕМЫ ФИНАНСОВОЙ ПОДДЕРЖКИ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481531" y="1231713"/>
            <a:ext cx="5600175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481188" y="3001778"/>
            <a:ext cx="4124822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 СПРОСА НА ПРОДУКЦИЮ СУБЪЕКТОВ МСП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486686" y="3924335"/>
            <a:ext cx="5206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481188" y="4734136"/>
            <a:ext cx="4115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 ПРЕДПРИНИМАТЕЛЬСТВА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1271345" y="5385843"/>
            <a:ext cx="108028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74735" y="5415569"/>
            <a:ext cx="7582706" cy="1325612"/>
            <a:chOff x="2062012" y="4950965"/>
            <a:chExt cx="7051515" cy="132561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062012" y="4950965"/>
              <a:ext cx="7051515" cy="1325612"/>
              <a:chOff x="2661843" y="4712404"/>
              <a:chExt cx="7051515" cy="1325612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2661843" y="4795427"/>
                <a:ext cx="1" cy="1115156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Прямоугольник 76"/>
              <p:cNvSpPr/>
              <p:nvPr/>
            </p:nvSpPr>
            <p:spPr>
              <a:xfrm>
                <a:off x="2858438" y="4712404"/>
                <a:ext cx="6854920" cy="3711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16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ДАННЫЕ ОПРОСОВ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080699" y="5211101"/>
                <a:ext cx="4517822" cy="633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ПРЕДПРИНИМАТЕЛЕЙ </a:t>
                </a:r>
              </a:p>
              <a:p>
                <a:pPr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ОТМЕТИЛИ </a:t>
                </a:r>
                <a:r>
                  <a:rPr lang="ru-RU" sz="1000" b="1" dirty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НЕДОСТАТОЧНОЕ КОЛИЧЕСТВО ИНФОРМАЦИИ </a:t>
                </a:r>
              </a:p>
              <a:p>
                <a:pPr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 МЕРАХ ГОСУДАРСТВЕННОЙ ПОДДЕРЖКИ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2844680" y="5113271"/>
                <a:ext cx="2550991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4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50%</a:t>
                </a: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2268402" y="5174555"/>
              <a:ext cx="1565203" cy="383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более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28229" y="1144590"/>
            <a:ext cx="843176" cy="4190446"/>
            <a:chOff x="6874312" y="5884042"/>
            <a:chExt cx="802562" cy="384352"/>
          </a:xfrm>
        </p:grpSpPr>
        <p:sp>
          <p:nvSpPr>
            <p:cNvPr id="44" name="Шеврон 43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>
                <a:gd name="adj" fmla="val 8158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7036082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Шеврон 45"/>
            <p:cNvSpPr/>
            <p:nvPr/>
          </p:nvSpPr>
          <p:spPr>
            <a:xfrm>
              <a:off x="7195756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783203" y="358343"/>
            <a:ext cx="4967105" cy="1399642"/>
            <a:chOff x="5754796" y="1025641"/>
            <a:chExt cx="5876422" cy="1545681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954069" y="1025641"/>
              <a:ext cx="1677149" cy="1545681"/>
              <a:chOff x="1517913" y="1412648"/>
              <a:chExt cx="548068" cy="514547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517913" y="1412648"/>
                <a:ext cx="548068" cy="514547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638320" y="1536826"/>
                <a:ext cx="298099" cy="272923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763189" y="1639517"/>
                <a:ext cx="47634" cy="50216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>
              <a:stCxn id="52" idx="6"/>
            </p:cNvCxnSpPr>
            <p:nvPr/>
          </p:nvCxnSpPr>
          <p:spPr>
            <a:xfrm flipH="1" flipV="1">
              <a:off x="5754796" y="1778769"/>
              <a:ext cx="5095610" cy="380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7370166" y="2521598"/>
            <a:ext cx="2674931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000"/>
              </a:lnSpc>
            </a:pPr>
            <a:r>
              <a:rPr lang="ru-RU" sz="2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401,0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429,9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48806" y="1327174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52544" y="1042427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87139" y="4028835"/>
            <a:ext cx="1904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Охват количества СМСП получивших поддержку инфра-структуры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13420" y="2472302"/>
            <a:ext cx="19285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Численность занятых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сфере МСП, </a:t>
            </a: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ТЫС. ЧЕЛОВЕК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03628" y="3279901"/>
            <a:ext cx="1970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объем инвестиций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секторе МСП </a:t>
            </a:r>
            <a:r>
              <a:rPr lang="ru-RU" sz="10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(</a:t>
            </a: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МАЛЫЕ)</a:t>
            </a: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>
              <a:lnSpc>
                <a:spcPts val="1200"/>
              </a:lnSpc>
            </a:pP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МЛРД РУБ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0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03647" y="3323766"/>
            <a:ext cx="2290400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12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24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135864" y="4295564"/>
            <a:ext cx="2369818" cy="40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15%</a:t>
            </a:r>
            <a:endParaRPr lang="ru-RU" sz="1400" b="1" cap="all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905222" y="1972497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2020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80" name="Шеврон 79"/>
          <p:cNvSpPr/>
          <p:nvPr/>
        </p:nvSpPr>
        <p:spPr>
          <a:xfrm>
            <a:off x="8721595" y="2690062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Шеврон 84"/>
          <p:cNvSpPr/>
          <p:nvPr/>
        </p:nvSpPr>
        <p:spPr>
          <a:xfrm>
            <a:off x="8740187" y="3558567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Шеврон 85"/>
          <p:cNvSpPr/>
          <p:nvPr/>
        </p:nvSpPr>
        <p:spPr>
          <a:xfrm>
            <a:off x="8747177" y="2085833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8678587" y="4416503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3" y="306532"/>
            <a:ext cx="1391763" cy="1032041"/>
          </a:xfrm>
          <a:prstGeom prst="rect">
            <a:avLst/>
          </a:prstGeom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7710616" y="2381462"/>
            <a:ext cx="4281489" cy="33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7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Прямоугольный треугольник 228"/>
          <p:cNvSpPr/>
          <p:nvPr/>
        </p:nvSpPr>
        <p:spPr>
          <a:xfrm flipH="1">
            <a:off x="792893" y="4549887"/>
            <a:ext cx="11399106" cy="109046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8" name="Группа 247"/>
          <p:cNvGrpSpPr/>
          <p:nvPr/>
        </p:nvGrpSpPr>
        <p:grpSpPr>
          <a:xfrm>
            <a:off x="1840381" y="2298354"/>
            <a:ext cx="1350247" cy="2885779"/>
            <a:chOff x="9133093" y="3957194"/>
            <a:chExt cx="1023540" cy="2104230"/>
          </a:xfrm>
        </p:grpSpPr>
        <p:pic>
          <p:nvPicPr>
            <p:cNvPr id="58" name="Picture 2" descr="Охотпользователи Красноярского края - Служба по охране, контролю и  регулированию использования объектов животного мира и среды их обитания Красноярского  кра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093" y="3957194"/>
              <a:ext cx="989731" cy="210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9156367" y="4756743"/>
              <a:ext cx="1000266" cy="896277"/>
              <a:chOff x="2124060" y="3804823"/>
              <a:chExt cx="1857698" cy="174332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2124060" y="3804823"/>
                <a:ext cx="1857698" cy="1743324"/>
                <a:chOff x="2539220" y="3905264"/>
                <a:chExt cx="1857698" cy="1743324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2772014" y="4133692"/>
                  <a:ext cx="1380986" cy="1369373"/>
                </a:xfrm>
                <a:prstGeom prst="ellipse">
                  <a:avLst/>
                </a:prstGeom>
                <a:noFill/>
                <a:ln w="47625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2539220" y="3905264"/>
                  <a:ext cx="1857698" cy="1743324"/>
                </a:xfrm>
                <a:prstGeom prst="ellipse">
                  <a:avLst/>
                </a:prstGeom>
                <a:noFill/>
                <a:ln w="88900">
                  <a:solidFill>
                    <a:schemeClr val="bg1">
                      <a:lumMod val="75000"/>
                      <a:alpha val="2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Овал 89"/>
              <p:cNvSpPr/>
              <p:nvPr/>
            </p:nvSpPr>
            <p:spPr>
              <a:xfrm>
                <a:off x="2383449" y="4016986"/>
                <a:ext cx="1354392" cy="1362529"/>
              </a:xfrm>
              <a:prstGeom prst="ellipse">
                <a:avLst/>
              </a:prstGeom>
              <a:noFill/>
              <a:ln w="88900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9330782" y="4310335"/>
              <a:ext cx="795924" cy="1417147"/>
              <a:chOff x="10478760" y="3227504"/>
              <a:chExt cx="1105306" cy="2364422"/>
            </a:xfrm>
          </p:grpSpPr>
          <p:pic>
            <p:nvPicPr>
              <p:cNvPr id="61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733397" y="3227504"/>
                <a:ext cx="412141" cy="72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78760" y="3850235"/>
                <a:ext cx="279027" cy="488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250160" y="3795459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71547" y="5111821"/>
                <a:ext cx="273991" cy="48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82064" y="4156417"/>
                <a:ext cx="345494" cy="60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99428" y="4227927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140524" y="4285525"/>
                <a:ext cx="249989" cy="43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9" name="Прямая со стрелкой 148"/>
          <p:cNvCxnSpPr/>
          <p:nvPr/>
        </p:nvCxnSpPr>
        <p:spPr>
          <a:xfrm>
            <a:off x="4759871" y="3017416"/>
            <a:ext cx="4826397" cy="69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4729402" y="3101753"/>
            <a:ext cx="0" cy="6786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stCxn id="39" idx="4"/>
          </p:cNvCxnSpPr>
          <p:nvPr/>
        </p:nvCxnSpPr>
        <p:spPr>
          <a:xfrm flipH="1">
            <a:off x="3333203" y="3868723"/>
            <a:ext cx="14385" cy="60793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9586268" y="2251273"/>
            <a:ext cx="1442" cy="7841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40236" y="2231055"/>
            <a:ext cx="20180" cy="316083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5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656847" y="3692057"/>
            <a:ext cx="3915573" cy="1172785"/>
            <a:chOff x="630304" y="3634522"/>
            <a:chExt cx="3915573" cy="1251308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750665" y="4471657"/>
              <a:ext cx="2575118" cy="10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630304" y="4378615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22787" y="3634522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96789" y="4410698"/>
              <a:ext cx="881665" cy="47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372309" y="3634522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9338897" y="1357609"/>
            <a:ext cx="2527850" cy="56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ТЕРРИТОРИИ РЕГИОНА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684381" y="2101576"/>
            <a:ext cx="117356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768808" y="1098687"/>
            <a:ext cx="313128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3200" b="1" dirty="0">
                <a:solidFill>
                  <a:srgbClr val="820000"/>
                </a:solidFill>
                <a:latin typeface="Arial Black" panose="020B0A04020102020204" pitchFamily="34" charset="0"/>
              </a:rPr>
              <a:t>100% ОХВАТ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1099874" y="6243730"/>
            <a:ext cx="10800223" cy="532690"/>
            <a:chOff x="1115038" y="6179091"/>
            <a:chExt cx="10521906" cy="53269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Овал 114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75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0" name="Прямоугольник 99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97" name="Прямоугольник 96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4826765" y="2903582"/>
            <a:ext cx="1173568" cy="560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4640422" y="2934180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68600" y="3686942"/>
            <a:ext cx="1701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Ачинск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Норильск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Лесосибирск</a:t>
            </a:r>
            <a:endParaRPr lang="ru-RU" sz="12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КУРАГИНСКИЙ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73328" y="1756070"/>
            <a:ext cx="1888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открытие центров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61 МО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края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822" y="3658498"/>
            <a:ext cx="187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Минусинск Железногорск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Зеленогорск 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503" y="1852451"/>
            <a:ext cx="2579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открытИЕ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центрОВ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3649" y="3670456"/>
            <a:ext cx="181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НАЗАРОВО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Шарыпово       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КАРАТУЗСКИЙ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Шушенский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Ермаковский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          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0" name="Группа 259"/>
          <p:cNvGrpSpPr/>
          <p:nvPr/>
        </p:nvGrpSpPr>
        <p:grpSpPr>
          <a:xfrm>
            <a:off x="4852088" y="3371211"/>
            <a:ext cx="5174174" cy="275741"/>
            <a:chOff x="5413824" y="2823470"/>
            <a:chExt cx="4722493" cy="275741"/>
          </a:xfrm>
        </p:grpSpPr>
        <p:sp>
          <p:nvSpPr>
            <p:cNvPr id="130" name="Шеврон 129"/>
            <p:cNvSpPr/>
            <p:nvPr/>
          </p:nvSpPr>
          <p:spPr>
            <a:xfrm>
              <a:off x="8505919" y="2823470"/>
              <a:ext cx="1515474" cy="25646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Шеврон 128"/>
            <p:cNvSpPr/>
            <p:nvPr/>
          </p:nvSpPr>
          <p:spPr>
            <a:xfrm>
              <a:off x="6625737" y="2827541"/>
              <a:ext cx="1845124" cy="25879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Шеврон 126"/>
            <p:cNvSpPr/>
            <p:nvPr/>
          </p:nvSpPr>
          <p:spPr>
            <a:xfrm>
              <a:off x="5413824" y="2830085"/>
              <a:ext cx="1188919" cy="24323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64261" y="2852990"/>
              <a:ext cx="170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cap="all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июнЬ</a:t>
              </a:r>
              <a:r>
                <a:rPr lang="ru-RU" sz="1000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-ИЮЛЬ-август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5576501" y="2834856"/>
              <a:ext cx="8745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МАРТ-МАЙ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643807" y="2851506"/>
              <a:ext cx="1492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До конца года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1" name="Прямая со стрелкой 140"/>
          <p:cNvCxnSpPr/>
          <p:nvPr/>
        </p:nvCxnSpPr>
        <p:spPr>
          <a:xfrm>
            <a:off x="3429321" y="3770779"/>
            <a:ext cx="1300893" cy="11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9710492" y="2173969"/>
            <a:ext cx="2100585" cy="624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9513976" y="2104038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3387661" y="4082829"/>
            <a:ext cx="1875350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Красноярск 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белинского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792894" y="4774838"/>
            <a:ext cx="2019525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Красноярск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матросова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331888" y="3284860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 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324263" y="3454851"/>
            <a:ext cx="1214551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50285" y="4101021"/>
            <a:ext cx="1860736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9298" y="3912750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 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845466" y="2716041"/>
            <a:ext cx="4945472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 / ФИЛИАЛ / ПРЕДСТАВИТЕЛЬСТВО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816058" y="2539410"/>
            <a:ext cx="1003801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+ 14 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59334" y="113230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792892" y="5208990"/>
            <a:ext cx="1994384" cy="48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4953575" y="5192958"/>
            <a:ext cx="3912291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МАСШТАБИРОВАНИЕ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9265128" y="4861411"/>
            <a:ext cx="2774774" cy="795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ФИЛИАЛЬНОЙ </a:t>
            </a:r>
          </a:p>
          <a:p>
            <a:pPr algn="r">
              <a:lnSpc>
                <a:spcPts val="18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СЕТИ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9673328" y="2499265"/>
            <a:ext cx="2103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8E0000"/>
                </a:solidFill>
              </a:rPr>
              <a:t>ЕМЕЛЬЯНОВСКИЙ </a:t>
            </a:r>
            <a:r>
              <a:rPr lang="ru-RU" sz="1050" b="1" dirty="0">
                <a:solidFill>
                  <a:srgbClr val="8E0000"/>
                </a:solidFill>
              </a:rPr>
              <a:t>РАЙОН</a:t>
            </a:r>
          </a:p>
          <a:p>
            <a:pPr>
              <a:lnSpc>
                <a:spcPts val="1200"/>
              </a:lnSpc>
            </a:pPr>
            <a:r>
              <a:rPr lang="ru-RU" sz="1050" b="1" dirty="0" smtClean="0">
                <a:solidFill>
                  <a:srgbClr val="8E0000"/>
                </a:solidFill>
              </a:rPr>
              <a:t>П. КЕДРОВЫЙ</a:t>
            </a:r>
            <a:endParaRPr lang="ru-RU" sz="1050" b="1" dirty="0">
              <a:solidFill>
                <a:srgbClr val="8E0000"/>
              </a:solidFill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508264" y="853268"/>
            <a:ext cx="5637413" cy="821361"/>
            <a:chOff x="634974" y="3694271"/>
            <a:chExt cx="5637413" cy="821361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481838" y="4215598"/>
              <a:ext cx="33092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WWW.</a:t>
              </a:r>
              <a:r>
                <a:rPr lang="ru-RU" sz="12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МОЙБИЗНЕС-24.РФ</a:t>
              </a:r>
              <a:endParaRPr lang="ru-RU" sz="1200" dirty="0">
                <a:latin typeface="Arial Black" panose="020B0A04020102020204" pitchFamily="34" charset="0"/>
              </a:endParaRPr>
            </a:p>
          </p:txBody>
        </p:sp>
        <p:pic>
          <p:nvPicPr>
            <p:cNvPr id="144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634974" y="3694271"/>
              <a:ext cx="1614663" cy="82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Прямоугольник 144"/>
            <p:cNvSpPr/>
            <p:nvPr/>
          </p:nvSpPr>
          <p:spPr>
            <a:xfrm>
              <a:off x="2472822" y="3791655"/>
              <a:ext cx="37995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МНОГОКАНАЛЬНЫЙ ТЕЛЕФОН</a:t>
              </a:r>
            </a:p>
            <a:p>
              <a:r>
                <a:rPr lang="ru-RU" sz="1400" b="1" dirty="0">
                  <a:solidFill>
                    <a:srgbClr val="4C0808"/>
                  </a:solidFill>
                  <a:latin typeface="Arial Black" panose="020B0A04020102020204" pitchFamily="34" charset="0"/>
                </a:rPr>
                <a:t>8 800 234 0 124</a:t>
              </a:r>
              <a:endParaRPr lang="ru-RU" sz="1400" dirty="0">
                <a:solidFill>
                  <a:srgbClr val="4C0808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2361229" y="3766972"/>
              <a:ext cx="0" cy="729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09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6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4298932" y="2573757"/>
            <a:ext cx="7301648" cy="530176"/>
            <a:chOff x="4324260" y="3509365"/>
            <a:chExt cx="7301648" cy="53017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324260" y="3624995"/>
              <a:ext cx="1956981" cy="258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ОНЛАЙН-РЕЖИМ ПОЛУЧЕНИЯ МЕР ПОДДЕРЖКИ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80470" y="3509365"/>
              <a:ext cx="3268443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СОПРОВОЖДЕНИЕ / ПОДДЕРЖКА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И КОНСУЛЬТИРОВАНИЕ 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ЧЕРЕЗ ЧАТ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899500" y="3521697"/>
              <a:ext cx="1726408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ОПЕРАТИВНОЕ РЕШЕНИЕ ВОПРОСОВ</a:t>
              </a: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flipH="1">
            <a:off x="4078767" y="3447535"/>
            <a:ext cx="8104995" cy="108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262688" y="2258087"/>
            <a:ext cx="7663013" cy="280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4413" y="993166"/>
            <a:ext cx="8671258" cy="1269570"/>
            <a:chOff x="-2351080" y="1006229"/>
            <a:chExt cx="8671258" cy="126957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-2351080" y="1006229"/>
              <a:ext cx="3474353" cy="1269570"/>
              <a:chOff x="-4040626" y="1050706"/>
              <a:chExt cx="3474353" cy="1269570"/>
            </a:xfrm>
          </p:grpSpPr>
          <p:pic>
            <p:nvPicPr>
              <p:cNvPr id="3080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3652" y="105376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-4040626" y="105070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Прямоугольник 24"/>
            <p:cNvSpPr/>
            <p:nvPr/>
          </p:nvSpPr>
          <p:spPr>
            <a:xfrm>
              <a:off x="-2226750" y="1356644"/>
              <a:ext cx="3372763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ФОРМИРОВАНИЕ  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ЦИФРОВОЙ ЭКОСИСТЕМЫ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ПОДДЕРЖКИ ПРЕДПРИНИМАТЕЛЕЙ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14909" y="1383622"/>
              <a:ext cx="200506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200"/>
                </a:lnSpc>
              </a:pP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НАБОРЫ ОНЛАЙН-СЕРВИСОВ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416673" y="1377922"/>
              <a:ext cx="1903505" cy="475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ПРИВЯЗКА К КОНКРЕТНЫМ «ЖИЗНЕННЫМ» СИТУАЦИЯМ</a:t>
              </a:r>
            </a:p>
          </p:txBody>
        </p:sp>
        <p:sp>
          <p:nvSpPr>
            <p:cNvPr id="67" name="Шеврон 66"/>
            <p:cNvSpPr/>
            <p:nvPr/>
          </p:nvSpPr>
          <p:spPr>
            <a:xfrm>
              <a:off x="635764" y="1146903"/>
              <a:ext cx="1112122" cy="1003253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SuiteCRM on G-Cloud 10 - SuiteC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47" y="2493789"/>
            <a:ext cx="1062281" cy="7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32135" y="2384415"/>
            <a:ext cx="3051253" cy="1119509"/>
            <a:chOff x="659423" y="3201872"/>
            <a:chExt cx="3051253" cy="1119973"/>
          </a:xfrm>
          <a:solidFill>
            <a:schemeClr val="bg1">
              <a:alpha val="36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659423" y="3940083"/>
              <a:ext cx="3051253" cy="381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МОБИЛЬНОЕ ПРИЛОЖЕНИЕ</a:t>
              </a:r>
            </a:p>
          </p:txBody>
        </p:sp>
        <p:pic>
          <p:nvPicPr>
            <p:cNvPr id="31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946345" y="3201872"/>
              <a:ext cx="1500753" cy="763415"/>
            </a:xfrm>
            <a:prstGeom prst="rect">
              <a:avLst/>
            </a:prstGeom>
            <a:grpFill/>
          </p:spPr>
        </p:pic>
      </p:grpSp>
      <p:cxnSp>
        <p:nvCxnSpPr>
          <p:cNvPr id="114" name="Прямая соединительная линия 113"/>
          <p:cNvCxnSpPr/>
          <p:nvPr/>
        </p:nvCxnSpPr>
        <p:spPr>
          <a:xfrm flipH="1">
            <a:off x="4204011" y="984138"/>
            <a:ext cx="7175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1125478" y="6243520"/>
            <a:ext cx="10800223" cy="532690"/>
            <a:chOff x="1115038" y="6179091"/>
            <a:chExt cx="10521906" cy="532690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5" name="Группа 84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Овал 90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91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86" name="Овал 85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76" name="Прямоугольник 75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651672" y="6222247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2" name="Крест 1"/>
          <p:cNvSpPr/>
          <p:nvPr/>
        </p:nvSpPr>
        <p:spPr>
          <a:xfrm>
            <a:off x="6471449" y="1343581"/>
            <a:ext cx="559569" cy="562164"/>
          </a:xfrm>
          <a:prstGeom prst="plus">
            <a:avLst>
              <a:gd name="adj" fmla="val 3257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56208" y="65065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32135" y="3706618"/>
            <a:ext cx="8414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портала имущественной поддержки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627377" y="4233875"/>
            <a:ext cx="1925459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КОЛИЧЕСТВО ИМУЩЕСТВА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 ПЕРЕЧНЯХ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МУН. ИМУЩЕСТВА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699667" y="5034302"/>
            <a:ext cx="1746603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ПЕРЕДАНО ИМУЩЕСТВА СУБЪЕКТАМ МСП ИЗ ПЕРЕЧНЕЙ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82590" y="4216874"/>
            <a:ext cx="1100942" cy="54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1683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950115" y="5184884"/>
            <a:ext cx="765892" cy="544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619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626484" y="4747305"/>
            <a:ext cx="3122383" cy="53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НАНЕСЕНИЕ НА ИНТЕРАКТИВНУЮ КАРТУ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WWW.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МОЙБИЗНЕС-24.РФ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/>
          <a:stretch/>
        </p:blipFill>
        <p:spPr>
          <a:xfrm>
            <a:off x="7721408" y="3964994"/>
            <a:ext cx="3658486" cy="2178261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 flipV="1">
            <a:off x="1611972" y="4312508"/>
            <a:ext cx="1296" cy="5490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1601836" y="5072297"/>
            <a:ext cx="1296" cy="5490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трелка вправо 65"/>
          <p:cNvSpPr/>
          <p:nvPr/>
        </p:nvSpPr>
        <p:spPr>
          <a:xfrm>
            <a:off x="3537854" y="4196856"/>
            <a:ext cx="3493163" cy="1454943"/>
          </a:xfrm>
          <a:prstGeom prst="rightArrow">
            <a:avLst>
              <a:gd name="adj1" fmla="val 75894"/>
              <a:gd name="adj2" fmla="val 413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570743" y="196205"/>
            <a:ext cx="11305951" cy="6329700"/>
            <a:chOff x="570743" y="196205"/>
            <a:chExt cx="11305951" cy="632970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570743" y="1130840"/>
              <a:ext cx="7976064" cy="924745"/>
              <a:chOff x="385505" y="2181133"/>
              <a:chExt cx="7976064" cy="924745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385505" y="2181133"/>
                <a:ext cx="7976064" cy="924745"/>
                <a:chOff x="6163837" y="2594402"/>
                <a:chExt cx="7976064" cy="924745"/>
              </a:xfrm>
            </p:grpSpPr>
            <p:sp>
              <p:nvSpPr>
                <p:cNvPr id="90" name="Прямоугольник 89"/>
                <p:cNvSpPr/>
                <p:nvPr/>
              </p:nvSpPr>
              <p:spPr>
                <a:xfrm>
                  <a:off x="6163837" y="2594402"/>
                  <a:ext cx="827852" cy="9247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3200"/>
                    </a:lnSpc>
                  </a:pPr>
                  <a:r>
                    <a:rPr lang="ru-RU" sz="5400" b="1" dirty="0">
                      <a:solidFill>
                        <a:srgbClr val="820000"/>
                      </a:solidFill>
                      <a:latin typeface="Arial Black" panose="020B0A04020102020204" pitchFamily="34" charset="0"/>
                    </a:rPr>
                    <a:t>1</a:t>
                  </a:r>
                </a:p>
              </p:txBody>
            </p: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6844166" y="2943532"/>
                  <a:ext cx="7295735" cy="0"/>
                </a:xfrm>
                <a:prstGeom prst="line">
                  <a:avLst/>
                </a:prstGeom>
                <a:ln>
                  <a:solidFill>
                    <a:srgbClr val="82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Прямоугольник 86"/>
              <p:cNvSpPr/>
              <p:nvPr/>
            </p:nvSpPr>
            <p:spPr>
              <a:xfrm>
                <a:off x="1045736" y="2251258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УСН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1" name="Шеврон 30"/>
            <p:cNvSpPr/>
            <p:nvPr/>
          </p:nvSpPr>
          <p:spPr>
            <a:xfrm>
              <a:off x="1303177" y="1533750"/>
              <a:ext cx="7243629" cy="621622"/>
            </a:xfrm>
            <a:prstGeom prst="chevron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1699" y="196205"/>
              <a:ext cx="8127275" cy="653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>
                  <a:ln w="1016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</a:rPr>
                <a:t>МЕРЫ НАЛОГОВОЙ ПОДДЕРЖКИ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43485" y="1585255"/>
              <a:ext cx="454613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ДЛЯ ПОСТРАДАВШИХ ОТРАСЛЕЙ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11022" y="1869189"/>
              <a:ext cx="4527478" cy="218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ДЛЯ ПЕРЕШЕДШИХ С ЕНВД (КРОМЕ ТОРГОВЛИ)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974320" y="1609913"/>
              <a:ext cx="2270915" cy="263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ДОХОДЫ 1%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798974" y="1609913"/>
              <a:ext cx="1486583" cy="163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3 915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3 045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769789" y="1073317"/>
              <a:ext cx="1600287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ЧИСЛО НАЛОГО-ПЛАТЕЛЬЩИКОВ</a:t>
              </a:r>
              <a:endParaRPr lang="ru-RU" sz="1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19088" y="3374776"/>
              <a:ext cx="10722627" cy="924745"/>
              <a:chOff x="385068" y="2238274"/>
              <a:chExt cx="10722627" cy="924745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385068" y="2238274"/>
                <a:ext cx="10722627" cy="924745"/>
                <a:chOff x="6185013" y="2906558"/>
                <a:chExt cx="10722627" cy="924745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7012865" y="3362432"/>
                  <a:ext cx="7046362" cy="44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2200"/>
                    </a:lnSpc>
                  </a:pPr>
                  <a:r>
                    <a:rPr lang="ru-RU" sz="16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НОВЫЕ НАЛОГОВЫЕ ПРЕФЕРЕНЦИИ</a:t>
                  </a:r>
                </a:p>
              </p:txBody>
            </p:sp>
            <p:grpSp>
              <p:nvGrpSpPr>
                <p:cNvPr id="80" name="Группа 79"/>
                <p:cNvGrpSpPr/>
                <p:nvPr/>
              </p:nvGrpSpPr>
              <p:grpSpPr>
                <a:xfrm>
                  <a:off x="6185013" y="2906558"/>
                  <a:ext cx="10722627" cy="924745"/>
                  <a:chOff x="6163400" y="2651543"/>
                  <a:chExt cx="10722627" cy="924745"/>
                </a:xfrm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6163400" y="2651543"/>
                    <a:ext cx="827852" cy="924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3200"/>
                      </a:lnSpc>
                    </a:pPr>
                    <a:r>
                      <a:rPr lang="ru-RU" sz="5400" b="1" dirty="0">
                        <a:solidFill>
                          <a:srgbClr val="820000"/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6857362" y="3129661"/>
                    <a:ext cx="10028665" cy="15790"/>
                  </a:xfrm>
                  <a:prstGeom prst="line">
                    <a:avLst/>
                  </a:prstGeom>
                  <a:ln>
                    <a:solidFill>
                      <a:srgbClr val="82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Прямоугольник 77"/>
              <p:cNvSpPr/>
              <p:nvPr/>
            </p:nvSpPr>
            <p:spPr>
              <a:xfrm>
                <a:off x="1065205" y="2383872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ПСН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1331189" y="3919263"/>
              <a:ext cx="487259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КОРРЕКТИРУЮЩИЙ КОЭФФИЦИЕНТ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10072" y="4677102"/>
              <a:ext cx="2400546" cy="48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ОТ МЕСТА ДЕЯТЕЛЬНОСТИ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44472" y="4469882"/>
              <a:ext cx="1013533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К1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44472" y="5695399"/>
              <a:ext cx="897786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К2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285172" y="5816137"/>
              <a:ext cx="1870363" cy="551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ОТ ПЛОЩАДИ ОБЪЕКТА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390111" y="1585255"/>
              <a:ext cx="1486583" cy="1004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278,2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213,5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370077" y="1073014"/>
              <a:ext cx="1486582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ОБЪЕМ ПОДДЕРЖКИ, млн </a:t>
              </a:r>
              <a:r>
                <a:rPr lang="ru-RU" sz="1000" b="1" dirty="0" err="1">
                  <a:solidFill>
                    <a:srgbClr val="820000"/>
                  </a:solidFill>
                  <a:latin typeface="Arial Black" panose="020B0A04020102020204" pitchFamily="34" charset="0"/>
                </a:rPr>
                <a:t>руб</a:t>
              </a:r>
              <a:endParaRPr lang="ru-RU" sz="1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3814622" y="5568856"/>
              <a:ext cx="7323246" cy="957049"/>
              <a:chOff x="4685973" y="5684615"/>
              <a:chExt cx="7323246" cy="957049"/>
            </a:xfrm>
          </p:grpSpPr>
          <p:sp>
            <p:nvSpPr>
              <p:cNvPr id="73" name="Шеврон 72"/>
              <p:cNvSpPr/>
              <p:nvPr/>
            </p:nvSpPr>
            <p:spPr>
              <a:xfrm>
                <a:off x="6080899" y="5684615"/>
                <a:ext cx="1726526" cy="942342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685973" y="5931896"/>
                <a:ext cx="1381922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1,0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  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0,75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0,5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845774" y="5731847"/>
                <a:ext cx="4163445" cy="9098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до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свыше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 </a:t>
                </a: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до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100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свыше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100 КВ. М.</a:t>
                </a:r>
                <a:endParaRPr lang="ru-RU" sz="20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6259479" y="5914366"/>
                <a:ext cx="1697421" cy="3744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К ЧАСТИ ПЛОЩАДИ</a:t>
                </a: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132294" y="3981866"/>
              <a:ext cx="3190112" cy="374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ГОРОДСКИЕ ОКРУГА, ПОСЕЛЕНИЯ</a:t>
              </a:r>
            </a:p>
            <a:p>
              <a:pPr>
                <a:lnSpc>
                  <a:spcPts val="11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МУНИЦИПАЛЬНЫЕ РАЙОНЫ И ОБРАЗОВАНИЯ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46940" y="4295284"/>
              <a:ext cx="4216932" cy="1754608"/>
              <a:chOff x="1446940" y="4286632"/>
              <a:chExt cx="4216932" cy="1602367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446940" y="4290501"/>
                <a:ext cx="11619" cy="1596204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1458559" y="4286632"/>
                <a:ext cx="4205313" cy="19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1466546" y="4784168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446940" y="5888677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/>
            <p:cNvGrpSpPr/>
            <p:nvPr/>
          </p:nvGrpSpPr>
          <p:grpSpPr>
            <a:xfrm>
              <a:off x="6236838" y="4426508"/>
              <a:ext cx="872939" cy="646261"/>
              <a:chOff x="6236838" y="4426508"/>
              <a:chExt cx="872939" cy="646261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66486" y="4593034"/>
                <a:ext cx="743291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20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0,8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1,0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6236838" y="4426508"/>
                <a:ext cx="0" cy="64626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9439012" y="4517286"/>
              <a:ext cx="867833" cy="637241"/>
              <a:chOff x="9439012" y="4517286"/>
              <a:chExt cx="867833" cy="63724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9563554" y="4589118"/>
                <a:ext cx="743291" cy="47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23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0,7</a:t>
                </a:r>
              </a:p>
              <a:p>
                <a:pPr algn="r">
                  <a:lnSpc>
                    <a:spcPct val="123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0,9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9439012" y="4517286"/>
                <a:ext cx="1986" cy="63724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Шеврон 98"/>
          <p:cNvSpPr/>
          <p:nvPr/>
        </p:nvSpPr>
        <p:spPr>
          <a:xfrm>
            <a:off x="1291130" y="2852675"/>
            <a:ext cx="7215617" cy="497671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Шеврон 112"/>
          <p:cNvSpPr/>
          <p:nvPr/>
        </p:nvSpPr>
        <p:spPr>
          <a:xfrm>
            <a:off x="1303177" y="2269701"/>
            <a:ext cx="7215619" cy="47225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7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Прямоугольник 91"/>
          <p:cNvSpPr/>
          <p:nvPr/>
        </p:nvSpPr>
        <p:spPr>
          <a:xfrm>
            <a:off x="9321154" y="3919263"/>
            <a:ext cx="3044739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СЕЛЬСКИЕ ПОСЕЛЕНИЯ</a:t>
            </a:r>
          </a:p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МЕЖСЕЛЕННАЯ ТЕРРИТОРИЯ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359062" y="4486803"/>
            <a:ext cx="1876678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ГРУППА (29 МО):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369386" y="4840443"/>
            <a:ext cx="1867452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ГРУППА (31 МО):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411723" y="2935096"/>
            <a:ext cx="4097113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ДЛЯ ВПЕРВЫЕ ЗАРЕГИСТРИРОВАННЫХ ИП (первые 2 налоговых периода)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950091" y="1826383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5%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439012" y="3350346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>
                <a:solidFill>
                  <a:srgbClr val="8E0000"/>
                </a:solidFill>
                <a:latin typeface="Arial Black" panose="020B0A04020102020204" pitchFamily="34" charset="0"/>
              </a:rPr>
              <a:t>* ДАННЫЕ ЗА 2020 ГОД</a:t>
            </a:r>
            <a:endParaRPr lang="ru-RU" sz="900" dirty="0">
              <a:solidFill>
                <a:srgbClr val="8E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964442" y="2918422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 0%, </a:t>
            </a:r>
            <a:b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0%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577862" y="2994392"/>
            <a:ext cx="1486583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   854*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077533" y="2969962"/>
            <a:ext cx="1713926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   236,0*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386635" y="2365291"/>
            <a:ext cx="3709398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ДЛЯ ПЕРЕШЕДШИХ С ЕНВД (ТОРГОВЛЯ)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977901" y="2383965"/>
            <a:ext cx="2552537" cy="243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 4%, </a:t>
            </a:r>
            <a:b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10%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5877324" y="1511503"/>
            <a:ext cx="12298" cy="18632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966DDC1-924D-402C-9161-993A3B2855BD}"/>
              </a:ext>
            </a:extLst>
          </p:cNvPr>
          <p:cNvSpPr/>
          <p:nvPr/>
        </p:nvSpPr>
        <p:spPr>
          <a:xfrm>
            <a:off x="7062867" y="4907165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 smtClean="0">
                <a:solidFill>
                  <a:srgbClr val="485870"/>
                </a:solidFill>
                <a:latin typeface="Arial Black" panose="020B0A04020102020204" pitchFamily="34" charset="0"/>
              </a:rPr>
              <a:t>(п. Емельяново)</a:t>
            </a:r>
            <a:endParaRPr lang="ru-RU" sz="900" dirty="0">
              <a:solidFill>
                <a:srgbClr val="485870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4E7E669-9187-4387-878A-005A9387437F}"/>
              </a:ext>
            </a:extLst>
          </p:cNvPr>
          <p:cNvSpPr/>
          <p:nvPr/>
        </p:nvSpPr>
        <p:spPr>
          <a:xfrm>
            <a:off x="10265040" y="4917144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 smtClean="0">
                <a:solidFill>
                  <a:srgbClr val="485870"/>
                </a:solidFill>
                <a:latin typeface="Arial Black" panose="020B0A04020102020204" pitchFamily="34" charset="0"/>
              </a:rPr>
              <a:t>(</a:t>
            </a:r>
            <a:r>
              <a:rPr lang="ru-RU" sz="900" b="1" dirty="0" err="1" smtClean="0">
                <a:solidFill>
                  <a:srgbClr val="485870"/>
                </a:solidFill>
                <a:latin typeface="Arial Black" panose="020B0A04020102020204" pitchFamily="34" charset="0"/>
              </a:rPr>
              <a:t>Емельяновский</a:t>
            </a:r>
            <a:r>
              <a:rPr lang="ru-RU" sz="900" b="1" dirty="0" smtClean="0">
                <a:solidFill>
                  <a:srgbClr val="485870"/>
                </a:solidFill>
                <a:latin typeface="Arial Black" panose="020B0A04020102020204" pitchFamily="34" charset="0"/>
              </a:rPr>
              <a:t> район)</a:t>
            </a:r>
            <a:endParaRPr lang="ru-RU" sz="900" dirty="0">
              <a:solidFill>
                <a:srgbClr val="485870"/>
              </a:solidFill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966DDC1-924D-402C-9161-993A3B2855BD}"/>
              </a:ext>
            </a:extLst>
          </p:cNvPr>
          <p:cNvSpPr/>
          <p:nvPr/>
        </p:nvSpPr>
        <p:spPr>
          <a:xfrm>
            <a:off x="7066606" y="4494608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>
                <a:solidFill>
                  <a:srgbClr val="485870"/>
                </a:solidFill>
                <a:latin typeface="Arial Black" panose="020B0A04020102020204" pitchFamily="34" charset="0"/>
              </a:rPr>
              <a:t>(</a:t>
            </a:r>
            <a:r>
              <a:rPr lang="ru-RU" sz="900" b="1" dirty="0" smtClean="0">
                <a:solidFill>
                  <a:srgbClr val="485870"/>
                </a:solidFill>
                <a:latin typeface="Arial Black" panose="020B0A04020102020204" pitchFamily="34" charset="0"/>
              </a:rPr>
              <a:t>п. Кедровый)</a:t>
            </a:r>
            <a:endParaRPr lang="ru-RU" sz="900" dirty="0">
              <a:solidFill>
                <a:srgbClr val="485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Шеврон 97"/>
          <p:cNvSpPr/>
          <p:nvPr/>
        </p:nvSpPr>
        <p:spPr>
          <a:xfrm>
            <a:off x="968970" y="5632869"/>
            <a:ext cx="11160277" cy="369732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4400" b="1" dirty="0">
                        <a:solidFill>
                          <a:srgbClr val="44546A">
                            <a:lumMod val="75000"/>
                          </a:srgbClr>
                        </a:solidFill>
                        <a:latin typeface="Arial Black" panose="020B0A04020102020204" pitchFamily="34" charset="0"/>
                      </a:rPr>
                      <a:t>8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1020224" y="2483509"/>
            <a:ext cx="2835" cy="9349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21362" y="1201689"/>
            <a:ext cx="11870638" cy="924745"/>
            <a:chOff x="5986488" y="2356291"/>
            <a:chExt cx="11870638" cy="92474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986488" y="235629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734516" y="2898403"/>
              <a:ext cx="11122610" cy="600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994739" y="1303286"/>
            <a:ext cx="10815744" cy="47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МУНИЦИПАЛЬНЫЕ ПРОГРАММЫ ПОДДЕРЖКИ ПРЕДПРИНИМАТЕЛЬСТВА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0874" y="2446632"/>
            <a:ext cx="367440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Заявлено: 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 Black" panose="020B0A04020102020204" pitchFamily="34" charset="0"/>
              </a:rPr>
              <a:t>49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0" i="0" u="none" strike="noStrike" kern="1200" cap="all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мо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(1 конкурс)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общую сумму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 Black" panose="020B0A04020102020204" pitchFamily="34" charset="0"/>
              </a:rPr>
              <a:t>390,83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млн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1455" y="2508432"/>
            <a:ext cx="5359028" cy="131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СУБСИДИИ ДО 500 ТЫС. РУБЛЕЙ 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РАСПРЕДЕЛЯЮТСЯ между всеми МО РАСЧЕТНЫМ СПОСОБОМ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СУБСИДИИ НА ИНВЕСТИЦИОННЫЕ ЦЕЛИ ДО 15 МЛН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ОБЩЕКРАЕВОЙ конкурс ПРОЕКТОВ 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319760" y="3630727"/>
            <a:ext cx="5812156" cy="1672607"/>
            <a:chOff x="12829071" y="2502445"/>
            <a:chExt cx="5812156" cy="1672607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3516240" y="2681531"/>
              <a:ext cx="512498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ПОРУЧИТЕЛЬСТВА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2829071" y="2502445"/>
              <a:ext cx="5685660" cy="1672607"/>
              <a:chOff x="12807458" y="2247430"/>
              <a:chExt cx="5685660" cy="1672607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2807458" y="2247430"/>
                <a:ext cx="827852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444737" y="2968551"/>
                <a:ext cx="2699535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ОБЕСПЕЧЕНИЕ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ВЫДАЧИ ПОРУЧИТЕЛЬСТВ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5444737" y="3522543"/>
                <a:ext cx="3048381" cy="3974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ts val="1400"/>
                  </a:lnSpc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СУММУ ДО 25 МЛН РУБЛЕЙ,</a:t>
                </a:r>
                <a:b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НО НЕ БОЛЕЕ 50 % </a:t>
                </a:r>
                <a:b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ОТ СУММЫ КРЕДИТА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1031723" y="1900414"/>
            <a:ext cx="2240972" cy="679608"/>
            <a:chOff x="71430" y="2393430"/>
            <a:chExt cx="1337281" cy="679608"/>
          </a:xfrm>
        </p:grpSpPr>
        <p:sp>
          <p:nvSpPr>
            <p:cNvPr id="77" name="Шеврон 76"/>
            <p:cNvSpPr/>
            <p:nvPr/>
          </p:nvSpPr>
          <p:spPr>
            <a:xfrm>
              <a:off x="71430" y="2393430"/>
              <a:ext cx="1337281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14582" y="2426707"/>
              <a:ext cx="845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2021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402611" y="1933691"/>
            <a:ext cx="2215646" cy="428279"/>
            <a:chOff x="4807" y="2690025"/>
            <a:chExt cx="2017620" cy="428279"/>
          </a:xfrm>
        </p:grpSpPr>
        <p:sp>
          <p:nvSpPr>
            <p:cNvPr id="84" name="Шеврон 83"/>
            <p:cNvSpPr/>
            <p:nvPr/>
          </p:nvSpPr>
          <p:spPr>
            <a:xfrm>
              <a:off x="4807" y="2690025"/>
              <a:ext cx="2017620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62096" y="2713503"/>
              <a:ext cx="1417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2022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1202707" y="2998567"/>
            <a:ext cx="369073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ПОДДЕРЖАНО </a:t>
            </a:r>
            <a:r>
              <a:rPr lang="ru-RU" sz="1200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19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мо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НАПРАВЛЕНО</a:t>
            </a:r>
            <a:r>
              <a:rPr lang="ru-RU" sz="1200" b="1" cap="all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180,0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млн рублей</a:t>
            </a:r>
          </a:p>
        </p:txBody>
      </p:sp>
      <p:pic>
        <p:nvPicPr>
          <p:cNvPr id="11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1149755" y="4285568"/>
            <a:ext cx="1187861" cy="6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1768" y="4887761"/>
            <a:ext cx="16401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solidFill>
                  <a:srgbClr val="5A2916"/>
                </a:solidFill>
                <a:latin typeface="Arial Black" panose="020B0A04020102020204" pitchFamily="34" charset="0"/>
              </a:rPr>
              <a:t>WWW.</a:t>
            </a:r>
            <a:r>
              <a:rPr lang="ru-RU" sz="800" b="1" u="sng" dirty="0">
                <a:solidFill>
                  <a:srgbClr val="5A2916"/>
                </a:solidFill>
                <a:latin typeface="Arial Black" panose="020B0A04020102020204" pitchFamily="34" charset="0"/>
              </a:rPr>
              <a:t>МОЙБИЗНЕС-24.РФ</a:t>
            </a:r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495733" y="4802126"/>
            <a:ext cx="2594600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ГАРАНТИИ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ПО КРЕДИТАМ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СВЫШЕ 25 МЛН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92" y="4355160"/>
            <a:ext cx="1914001" cy="71320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863202" y="5612758"/>
            <a:ext cx="9566005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 2020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ГОДУ ОБЪЕМ ФИНАНСОВОЙ ПОДДЕРЖКИ РГО СОСТАВИЛ 750 МЛН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020224" y="4167112"/>
            <a:ext cx="11122610" cy="60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1723" y="4379058"/>
            <a:ext cx="0" cy="7497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451455" y="4401910"/>
            <a:ext cx="0" cy="7497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8495732" y="4209103"/>
            <a:ext cx="2443363" cy="73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НАЦИОНАЛЬНАЯ ГАРАНТИЙНАЯ СИСТЕМА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6402611" y="2512341"/>
            <a:ext cx="6937" cy="976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1458</Words>
  <Application>Microsoft Office PowerPoint</Application>
  <PresentationFormat>Широкоэкранный</PresentationFormat>
  <Paragraphs>522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956</cp:revision>
  <cp:lastPrinted>2021-09-03T09:34:18Z</cp:lastPrinted>
  <dcterms:created xsi:type="dcterms:W3CDTF">2021-03-09T04:03:57Z</dcterms:created>
  <dcterms:modified xsi:type="dcterms:W3CDTF">2021-09-09T11:01:51Z</dcterms:modified>
</cp:coreProperties>
</file>