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5" r:id="rId1"/>
    <p:sldMasterId id="2147483867" r:id="rId2"/>
    <p:sldMasterId id="2147483976" r:id="rId3"/>
  </p:sldMasterIdLst>
  <p:sldIdLst>
    <p:sldId id="272" r:id="rId4"/>
    <p:sldId id="279" r:id="rId5"/>
    <p:sldId id="300" r:id="rId6"/>
    <p:sldId id="293" r:id="rId7"/>
    <p:sldId id="301" r:id="rId8"/>
    <p:sldId id="303" r:id="rId9"/>
    <p:sldId id="298" r:id="rId10"/>
    <p:sldId id="280" r:id="rId11"/>
    <p:sldId id="302" r:id="rId12"/>
    <p:sldId id="304" r:id="rId13"/>
    <p:sldId id="276" r:id="rId14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F6FC6"/>
    <a:srgbClr val="D15A3E"/>
    <a:srgbClr val="8AD7F8"/>
    <a:srgbClr val="1FB287"/>
    <a:srgbClr val="0092DF"/>
    <a:srgbClr val="F8F763"/>
    <a:srgbClr val="08AA7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-10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619018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zh-CN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zh-CN"/>
          </a:p>
        </p:txBody>
      </p:sp>
    </p:spTree>
    <p:extLst>
      <p:ext uri="{BB962C8B-B14F-4D97-AF65-F5344CB8AC3E}">
        <p14:creationId xmlns:p14="http://schemas.microsoft.com/office/powerpoint/2010/main" xmlns="" val="873498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228667" y="169863"/>
            <a:ext cx="2705100" cy="599281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07020" y="169863"/>
            <a:ext cx="7918449" cy="599281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zh-CN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zh-CN"/>
          </a:p>
        </p:txBody>
      </p:sp>
    </p:spTree>
    <p:extLst>
      <p:ext uri="{BB962C8B-B14F-4D97-AF65-F5344CB8AC3E}">
        <p14:creationId xmlns:p14="http://schemas.microsoft.com/office/powerpoint/2010/main" xmlns="" val="34321100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</p:spTree>
    <p:extLst>
      <p:ext uri="{BB962C8B-B14F-4D97-AF65-F5344CB8AC3E}">
        <p14:creationId xmlns:p14="http://schemas.microsoft.com/office/powerpoint/2010/main" xmlns="" val="8935464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</p:spTree>
    <p:extLst>
      <p:ext uri="{BB962C8B-B14F-4D97-AF65-F5344CB8AC3E}">
        <p14:creationId xmlns:p14="http://schemas.microsoft.com/office/powerpoint/2010/main" xmlns="" val="23633381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</p:spTree>
    <p:extLst>
      <p:ext uri="{BB962C8B-B14F-4D97-AF65-F5344CB8AC3E}">
        <p14:creationId xmlns:p14="http://schemas.microsoft.com/office/powerpoint/2010/main" xmlns="" val="16718410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07019" y="1209675"/>
            <a:ext cx="5126567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436785" y="1209675"/>
            <a:ext cx="5128683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</p:spTree>
    <p:extLst>
      <p:ext uri="{BB962C8B-B14F-4D97-AF65-F5344CB8AC3E}">
        <p14:creationId xmlns:p14="http://schemas.microsoft.com/office/powerpoint/2010/main" xmlns="" val="1869599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</p:spTree>
    <p:extLst>
      <p:ext uri="{BB962C8B-B14F-4D97-AF65-F5344CB8AC3E}">
        <p14:creationId xmlns:p14="http://schemas.microsoft.com/office/powerpoint/2010/main" xmlns="" val="20401447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</p:spTree>
    <p:extLst>
      <p:ext uri="{BB962C8B-B14F-4D97-AF65-F5344CB8AC3E}">
        <p14:creationId xmlns:p14="http://schemas.microsoft.com/office/powerpoint/2010/main" xmlns="" val="25884816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</p:spTree>
    <p:extLst>
      <p:ext uri="{BB962C8B-B14F-4D97-AF65-F5344CB8AC3E}">
        <p14:creationId xmlns:p14="http://schemas.microsoft.com/office/powerpoint/2010/main" xmlns="" val="4151426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</p:spTree>
    <p:extLst>
      <p:ext uri="{BB962C8B-B14F-4D97-AF65-F5344CB8AC3E}">
        <p14:creationId xmlns:p14="http://schemas.microsoft.com/office/powerpoint/2010/main" xmlns="" val="1092310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zh-CN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zh-CN"/>
          </a:p>
        </p:txBody>
      </p:sp>
    </p:spTree>
    <p:extLst>
      <p:ext uri="{BB962C8B-B14F-4D97-AF65-F5344CB8AC3E}">
        <p14:creationId xmlns:p14="http://schemas.microsoft.com/office/powerpoint/2010/main" xmlns="" val="5804487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</p:spTree>
    <p:extLst>
      <p:ext uri="{BB962C8B-B14F-4D97-AF65-F5344CB8AC3E}">
        <p14:creationId xmlns:p14="http://schemas.microsoft.com/office/powerpoint/2010/main" xmlns="" val="5185625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</p:spTree>
    <p:extLst>
      <p:ext uri="{BB962C8B-B14F-4D97-AF65-F5344CB8AC3E}">
        <p14:creationId xmlns:p14="http://schemas.microsoft.com/office/powerpoint/2010/main" xmlns="" val="19245446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228667" y="169863"/>
            <a:ext cx="2705100" cy="599281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07020" y="169863"/>
            <a:ext cx="7918449" cy="599281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</p:spTree>
    <p:extLst>
      <p:ext uri="{BB962C8B-B14F-4D97-AF65-F5344CB8AC3E}">
        <p14:creationId xmlns:p14="http://schemas.microsoft.com/office/powerpoint/2010/main" xmlns="" val="37219259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DB6FF-AC27-4FFF-A46C-3615FED2AA3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04DC0-C086-4048-9F5E-96C617D4A6F5}" type="slidenum">
              <a:rPr lang="ru-RU" smtClean="0">
                <a:solidFill>
                  <a:srgbClr val="17406D"/>
                </a:solidFill>
              </a:rPr>
              <a:pPr/>
              <a:t>‹#›</a:t>
            </a:fld>
            <a:endParaRPr lang="ru-RU">
              <a:solidFill>
                <a:srgbClr val="1740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72380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C34C6-FD06-4A2C-A035-D803CAC8C4F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04DC0-C086-4048-9F5E-96C617D4A6F5}" type="slidenum">
              <a:rPr lang="ru-RU" smtClean="0">
                <a:solidFill>
                  <a:srgbClr val="17406D"/>
                </a:solidFill>
              </a:rPr>
              <a:pPr/>
              <a:t>‹#›</a:t>
            </a:fld>
            <a:endParaRPr lang="ru-RU">
              <a:solidFill>
                <a:srgbClr val="1740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37519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2E3D4-7F5D-4F3B-835B-C90902C2CD0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04DC0-C086-4048-9F5E-96C617D4A6F5}" type="slidenum">
              <a:rPr lang="ru-RU" smtClean="0">
                <a:solidFill>
                  <a:srgbClr val="17406D"/>
                </a:solidFill>
              </a:rPr>
              <a:pPr/>
              <a:t>‹#›</a:t>
            </a:fld>
            <a:endParaRPr lang="ru-RU">
              <a:solidFill>
                <a:srgbClr val="1740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89533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059A8-94DE-4357-B787-36F347B6D21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04DC0-C086-4048-9F5E-96C617D4A6F5}" type="slidenum">
              <a:rPr lang="ru-RU" smtClean="0">
                <a:solidFill>
                  <a:srgbClr val="17406D"/>
                </a:solidFill>
              </a:rPr>
              <a:pPr/>
              <a:t>‹#›</a:t>
            </a:fld>
            <a:endParaRPr lang="ru-RU">
              <a:solidFill>
                <a:srgbClr val="1740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34346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7D3-03F3-4597-9580-EF3E96476C1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04DC0-C086-4048-9F5E-96C617D4A6F5}" type="slidenum">
              <a:rPr lang="ru-RU" smtClean="0">
                <a:solidFill>
                  <a:srgbClr val="17406D"/>
                </a:solidFill>
              </a:rPr>
              <a:pPr/>
              <a:t>‹#›</a:t>
            </a:fld>
            <a:endParaRPr lang="ru-RU">
              <a:solidFill>
                <a:srgbClr val="1740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26045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3E80D-3828-47EF-A34C-D54359A8DD6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04DC0-C086-4048-9F5E-96C617D4A6F5}" type="slidenum">
              <a:rPr lang="ru-RU" smtClean="0">
                <a:solidFill>
                  <a:srgbClr val="17406D"/>
                </a:solidFill>
              </a:rPr>
              <a:pPr/>
              <a:t>‹#›</a:t>
            </a:fld>
            <a:endParaRPr lang="ru-RU">
              <a:solidFill>
                <a:srgbClr val="1740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29808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AF589-D5C2-48F1-A551-FECFF90D3A5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264352" y="164638"/>
            <a:ext cx="2844800" cy="365125"/>
          </a:xfrm>
        </p:spPr>
        <p:txBody>
          <a:bodyPr/>
          <a:lstStyle/>
          <a:p>
            <a:fld id="{7FA04DC0-C086-4048-9F5E-96C617D4A6F5}" type="slidenum">
              <a:rPr lang="ru-RU" smtClean="0">
                <a:solidFill>
                  <a:srgbClr val="17406D"/>
                </a:solidFill>
              </a:rPr>
              <a:pPr/>
              <a:t>‹#›</a:t>
            </a:fld>
            <a:endParaRPr lang="ru-RU">
              <a:solidFill>
                <a:srgbClr val="1740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9614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zh-CN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zh-CN"/>
          </a:p>
        </p:txBody>
      </p:sp>
    </p:spTree>
    <p:extLst>
      <p:ext uri="{BB962C8B-B14F-4D97-AF65-F5344CB8AC3E}">
        <p14:creationId xmlns:p14="http://schemas.microsoft.com/office/powerpoint/2010/main" xmlns="" val="336048326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33C2E-5AF3-4D55-99CD-D8A4FA345F8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04DC0-C086-4048-9F5E-96C617D4A6F5}" type="slidenum">
              <a:rPr lang="ru-RU" smtClean="0">
                <a:solidFill>
                  <a:srgbClr val="17406D"/>
                </a:solidFill>
              </a:rPr>
              <a:pPr/>
              <a:t>‹#›</a:t>
            </a:fld>
            <a:endParaRPr lang="ru-RU">
              <a:solidFill>
                <a:srgbClr val="1740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80160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F0539-C2F4-4FCF-956C-11F144B1B34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04DC0-C086-4048-9F5E-96C617D4A6F5}" type="slidenum">
              <a:rPr lang="ru-RU" smtClean="0">
                <a:solidFill>
                  <a:srgbClr val="17406D"/>
                </a:solidFill>
              </a:rPr>
              <a:pPr/>
              <a:t>‹#›</a:t>
            </a:fld>
            <a:endParaRPr lang="ru-RU">
              <a:solidFill>
                <a:srgbClr val="1740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411113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55EF-C848-426C-B999-E0A3C5E34B0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04DC0-C086-4048-9F5E-96C617D4A6F5}" type="slidenum">
              <a:rPr lang="ru-RU" smtClean="0">
                <a:solidFill>
                  <a:srgbClr val="17406D"/>
                </a:solidFill>
              </a:rPr>
              <a:pPr/>
              <a:t>‹#›</a:t>
            </a:fld>
            <a:endParaRPr lang="ru-RU">
              <a:solidFill>
                <a:srgbClr val="1740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166108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06375"/>
            <a:ext cx="2743200" cy="43878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06375"/>
            <a:ext cx="8026400" cy="43878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60935-D814-4552-B627-8121F759BF7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04DC0-C086-4048-9F5E-96C617D4A6F5}" type="slidenum">
              <a:rPr lang="ru-RU" smtClean="0">
                <a:solidFill>
                  <a:srgbClr val="17406D"/>
                </a:solidFill>
              </a:rPr>
              <a:pPr/>
              <a:t>‹#›</a:t>
            </a:fld>
            <a:endParaRPr lang="ru-RU">
              <a:solidFill>
                <a:srgbClr val="1740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7997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07019" y="1209675"/>
            <a:ext cx="5126567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436785" y="1209675"/>
            <a:ext cx="5128683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zh-CN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zh-CN"/>
          </a:p>
        </p:txBody>
      </p:sp>
    </p:spTree>
    <p:extLst>
      <p:ext uri="{BB962C8B-B14F-4D97-AF65-F5344CB8AC3E}">
        <p14:creationId xmlns:p14="http://schemas.microsoft.com/office/powerpoint/2010/main" xmlns="" val="1009949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zh-CN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zh-CN"/>
          </a:p>
        </p:txBody>
      </p:sp>
    </p:spTree>
    <p:extLst>
      <p:ext uri="{BB962C8B-B14F-4D97-AF65-F5344CB8AC3E}">
        <p14:creationId xmlns:p14="http://schemas.microsoft.com/office/powerpoint/2010/main" xmlns="" val="4029956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zh-CN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zh-CN"/>
          </a:p>
        </p:txBody>
      </p:sp>
    </p:spTree>
    <p:extLst>
      <p:ext uri="{BB962C8B-B14F-4D97-AF65-F5344CB8AC3E}">
        <p14:creationId xmlns:p14="http://schemas.microsoft.com/office/powerpoint/2010/main" xmlns="" val="1500026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zh-CN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zh-CN"/>
          </a:p>
        </p:txBody>
      </p:sp>
    </p:spTree>
    <p:extLst>
      <p:ext uri="{BB962C8B-B14F-4D97-AF65-F5344CB8AC3E}">
        <p14:creationId xmlns:p14="http://schemas.microsoft.com/office/powerpoint/2010/main" xmlns="" val="3621404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zh-CN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zh-CN"/>
          </a:p>
        </p:txBody>
      </p:sp>
    </p:spTree>
    <p:extLst>
      <p:ext uri="{BB962C8B-B14F-4D97-AF65-F5344CB8AC3E}">
        <p14:creationId xmlns:p14="http://schemas.microsoft.com/office/powerpoint/2010/main" xmlns="" val="759990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zh-CN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zh-CN"/>
          </a:p>
        </p:txBody>
      </p:sp>
    </p:spTree>
    <p:extLst>
      <p:ext uri="{BB962C8B-B14F-4D97-AF65-F5344CB8AC3E}">
        <p14:creationId xmlns:p14="http://schemas.microsoft.com/office/powerpoint/2010/main" xmlns="" val="1815814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9"/>
          <p:cNvSpPr txBox="1">
            <a:spLocks noChangeArrowheads="1"/>
          </p:cNvSpPr>
          <p:nvPr/>
        </p:nvSpPr>
        <p:spPr bwMode="auto">
          <a:xfrm>
            <a:off x="9965267" y="6062665"/>
            <a:ext cx="115288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bg1"/>
                </a:solidFill>
                <a:latin typeface="Times New Roman" pitchFamily="18" charset="0"/>
                <a:ea typeface="Gulim" pitchFamily="2" charset="-127"/>
              </a:defRPr>
            </a:lvl1pPr>
            <a:lvl2pPr marL="742950" indent="-285750" eaLnBrk="0" hangingPunct="0">
              <a:defRPr sz="1400">
                <a:solidFill>
                  <a:schemeClr val="bg1"/>
                </a:solidFill>
                <a:latin typeface="Times New Roman" pitchFamily="18" charset="0"/>
                <a:ea typeface="Gulim" pitchFamily="2" charset="-127"/>
              </a:defRPr>
            </a:lvl2pPr>
            <a:lvl3pPr marL="1143000" indent="-228600" eaLnBrk="0" hangingPunct="0">
              <a:defRPr sz="1400">
                <a:solidFill>
                  <a:schemeClr val="bg1"/>
                </a:solidFill>
                <a:latin typeface="Times New Roman" pitchFamily="18" charset="0"/>
                <a:ea typeface="Gulim" pitchFamily="2" charset="-127"/>
              </a:defRPr>
            </a:lvl3pPr>
            <a:lvl4pPr marL="1600200" indent="-228600" eaLnBrk="0" hangingPunct="0">
              <a:defRPr sz="1400">
                <a:solidFill>
                  <a:schemeClr val="bg1"/>
                </a:solidFill>
                <a:latin typeface="Times New Roman" pitchFamily="18" charset="0"/>
                <a:ea typeface="Gulim" pitchFamily="2" charset="-127"/>
              </a:defRPr>
            </a:lvl4pPr>
            <a:lvl5pPr marL="2057400" indent="-228600" eaLnBrk="0" hangingPunct="0">
              <a:defRPr sz="1400">
                <a:solidFill>
                  <a:schemeClr val="bg1"/>
                </a:solidFill>
                <a:latin typeface="Times New Roman" pitchFamily="18" charset="0"/>
                <a:ea typeface="Gulim" pitchFamily="2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1400">
                <a:solidFill>
                  <a:schemeClr val="bg1"/>
                </a:solidFill>
                <a:latin typeface="Times New Roman" pitchFamily="18" charset="0"/>
                <a:ea typeface="Gulim" pitchFamily="2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1400">
                <a:solidFill>
                  <a:schemeClr val="bg1"/>
                </a:solidFill>
                <a:latin typeface="Times New Roman" pitchFamily="18" charset="0"/>
                <a:ea typeface="Gulim" pitchFamily="2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1400">
                <a:solidFill>
                  <a:schemeClr val="bg1"/>
                </a:solidFill>
                <a:latin typeface="Times New Roman" pitchFamily="18" charset="0"/>
                <a:ea typeface="Gulim" pitchFamily="2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1400">
                <a:solidFill>
                  <a:schemeClr val="bg1"/>
                </a:solidFill>
                <a:latin typeface="Times New Roman" pitchFamily="18" charset="0"/>
                <a:ea typeface="Gulim" pitchFamily="2" charset="-127"/>
              </a:defRPr>
            </a:lvl9pPr>
          </a:lstStyle>
          <a:p>
            <a:pPr>
              <a:defRPr/>
            </a:pPr>
            <a:r>
              <a:rPr lang="en-US" sz="2400" b="1">
                <a:effectLst/>
                <a:latin typeface="Verdana" pitchFamily="34" charset="0"/>
              </a:rPr>
              <a:t>LOGO</a:t>
            </a:r>
          </a:p>
        </p:txBody>
      </p:sp>
      <p:sp>
        <p:nvSpPr>
          <p:cNvPr id="2051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1468967" y="169863"/>
            <a:ext cx="10464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  <a:endParaRPr lang="en-US" altLang="ru-RU"/>
          </a:p>
        </p:txBody>
      </p:sp>
      <p:sp>
        <p:nvSpPr>
          <p:cNvPr id="2052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07020" y="1209675"/>
            <a:ext cx="10458449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Click to edit Master text styles</a:t>
            </a:r>
          </a:p>
          <a:p>
            <a:pPr lvl="1"/>
            <a:r>
              <a:rPr lang="en-US" altLang="ru-RU"/>
              <a:t>Second level</a:t>
            </a:r>
          </a:p>
          <a:p>
            <a:pPr lvl="2"/>
            <a:r>
              <a:rPr lang="en-US" altLang="ru-RU"/>
              <a:t>Third level</a:t>
            </a:r>
          </a:p>
          <a:p>
            <a:pPr lvl="3"/>
            <a:r>
              <a:rPr lang="en-US" altLang="ru-RU"/>
              <a:t>Fourth level</a:t>
            </a:r>
          </a:p>
        </p:txBody>
      </p:sp>
      <p:sp>
        <p:nvSpPr>
          <p:cNvPr id="2053" name="Rectangle 23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09600" y="6510338"/>
            <a:ext cx="28448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ru-RU" altLang="zh-CN"/>
          </a:p>
        </p:txBody>
      </p:sp>
      <p:sp>
        <p:nvSpPr>
          <p:cNvPr id="2054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03751" y="6451600"/>
            <a:ext cx="38608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ru-RU" altLang="zh-CN"/>
          </a:p>
        </p:txBody>
      </p:sp>
    </p:spTree>
    <p:extLst>
      <p:ext uri="{BB962C8B-B14F-4D97-AF65-F5344CB8AC3E}">
        <p14:creationId xmlns:p14="http://schemas.microsoft.com/office/powerpoint/2010/main" xmlns="" val="1448158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u"/>
        <a:defRPr sz="2000" b="1">
          <a:solidFill>
            <a:schemeClr val="folHlink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16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1468967" y="169863"/>
            <a:ext cx="10464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  <a:endParaRPr lang="en-US" altLang="ru-RU"/>
          </a:p>
        </p:txBody>
      </p:sp>
      <p:sp>
        <p:nvSpPr>
          <p:cNvPr id="1027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07020" y="1209675"/>
            <a:ext cx="10458449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Click to edit Master text styles</a:t>
            </a:r>
          </a:p>
          <a:p>
            <a:pPr lvl="1"/>
            <a:r>
              <a:rPr lang="en-US" altLang="ru-RU"/>
              <a:t>Second level</a:t>
            </a:r>
          </a:p>
          <a:p>
            <a:pPr lvl="2"/>
            <a:r>
              <a:rPr lang="en-US" altLang="ru-RU"/>
              <a:t>Third level</a:t>
            </a:r>
          </a:p>
          <a:p>
            <a:pPr lvl="3"/>
            <a:r>
              <a:rPr lang="en-US" altLang="ru-RU"/>
              <a:t>Fourth level</a:t>
            </a:r>
          </a:p>
        </p:txBody>
      </p:sp>
      <p:sp>
        <p:nvSpPr>
          <p:cNvPr id="1028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7069" y="6365875"/>
            <a:ext cx="259503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600" b="1" smtClean="0">
                <a:effectLst/>
                <a:latin typeface="+mn-lt"/>
              </a:defRPr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</p:spTree>
    <p:extLst>
      <p:ext uri="{BB962C8B-B14F-4D97-AF65-F5344CB8AC3E}">
        <p14:creationId xmlns:p14="http://schemas.microsoft.com/office/powerpoint/2010/main" xmlns="" val="1579208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8" r:id="rId1"/>
    <p:sldLayoutId id="2147483869" r:id="rId2"/>
    <p:sldLayoutId id="2147483870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76" r:id="rId9"/>
    <p:sldLayoutId id="2147483877" r:id="rId10"/>
    <p:sldLayoutId id="2147483878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u"/>
        <a:defRPr sz="2000" b="1">
          <a:solidFill>
            <a:schemeClr val="folHlink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16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32A0D-0195-4A20-A795-8BB77057EBF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68341" y="16463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33">
                <a:solidFill>
                  <a:schemeClr val="tx2"/>
                </a:solidFill>
                <a:latin typeface="Akrobat" pitchFamily="50" charset="-52"/>
              </a:defRPr>
            </a:lvl1pPr>
          </a:lstStyle>
          <a:p>
            <a:fld id="{7FA04DC0-C086-4048-9F5E-96C617D4A6F5}" type="slidenum">
              <a:rPr lang="ru-RU" smtClean="0">
                <a:solidFill>
                  <a:srgbClr val="17406D"/>
                </a:solidFill>
              </a:rPr>
              <a:pPr/>
              <a:t>‹#›</a:t>
            </a:fld>
            <a:endParaRPr lang="ru-RU" dirty="0">
              <a:solidFill>
                <a:srgbClr val="1740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907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  <p:sldLayoutId id="2147483978" r:id="rId2"/>
    <p:sldLayoutId id="2147483979" r:id="rId3"/>
    <p:sldLayoutId id="2147483980" r:id="rId4"/>
    <p:sldLayoutId id="2147483981" r:id="rId5"/>
    <p:sldLayoutId id="2147483982" r:id="rId6"/>
    <p:sldLayoutId id="2147483983" r:id="rId7"/>
    <p:sldLayoutId id="2147483984" r:id="rId8"/>
    <p:sldLayoutId id="2147483985" r:id="rId9"/>
    <p:sldLayoutId id="2147483986" r:id="rId10"/>
    <p:sldLayoutId id="2147483987" r:id="rId11"/>
  </p:sldLayoutIdLst>
  <p:hf hdr="0" ftr="0" dt="0"/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-2" y="0"/>
            <a:ext cx="12191999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04DC0-C086-4048-9F5E-96C617D4A6F5}" type="slidenum">
              <a:rPr lang="ru-RU" smtClean="0">
                <a:solidFill>
                  <a:srgbClr val="17406D"/>
                </a:solidFill>
              </a:rPr>
              <a:pPr/>
              <a:t>1</a:t>
            </a:fld>
            <a:endParaRPr lang="ru-RU" dirty="0">
              <a:solidFill>
                <a:srgbClr val="17406D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57432" y="1632403"/>
            <a:ext cx="936991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b="1" cap="all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 реализации в 2022 году </a:t>
            </a:r>
            <a:br>
              <a:rPr lang="ru-RU" sz="2600" b="1" cap="all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2600" b="1" cap="all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дополнительных мероприятий, направленных на снижение напряженности на рынке труда Красноярского края</a:t>
            </a:r>
            <a:endParaRPr lang="ru-RU" sz="2600" b="1" cap="all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Объект 2"/>
          <p:cNvSpPr txBox="1">
            <a:spLocks/>
          </p:cNvSpPr>
          <p:nvPr/>
        </p:nvSpPr>
        <p:spPr>
          <a:xfrm>
            <a:off x="6467475" y="4760522"/>
            <a:ext cx="4828056" cy="14537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793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400"/>
              </a:lnSpc>
              <a:spcBef>
                <a:spcPts val="1200"/>
              </a:spcBef>
              <a:buClr>
                <a:srgbClr val="0F6FC6"/>
              </a:buClr>
              <a:buNone/>
            </a:pPr>
            <a:endParaRPr kumimoji="0" lang="ru-RU" sz="160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5" name="Объект 2"/>
          <p:cNvSpPr txBox="1">
            <a:spLocks/>
          </p:cNvSpPr>
          <p:nvPr/>
        </p:nvSpPr>
        <p:spPr>
          <a:xfrm>
            <a:off x="4021583" y="6212072"/>
            <a:ext cx="2814223" cy="348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793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1200"/>
              </a:spcBef>
              <a:buClr>
                <a:srgbClr val="0F6FC6"/>
              </a:buClr>
              <a:buNone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+mn-cs"/>
              </a:rPr>
              <a:t>2022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11002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0" y="-16466"/>
            <a:ext cx="12204000" cy="6864750"/>
          </a:xfrm>
          <a:prstGeom prst="rect">
            <a:avLst/>
          </a:prstGeom>
          <a:solidFill>
            <a:schemeClr val="accent1">
              <a:lumMod val="75000"/>
              <a:alpha val="43000"/>
            </a:schemeClr>
          </a:solidFill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04DC0-C086-4048-9F5E-96C617D4A6F5}" type="slidenum">
              <a:rPr lang="ru-RU" b="1" smtClean="0">
                <a:solidFill>
                  <a:srgbClr val="17406D"/>
                </a:solidFill>
              </a:rPr>
              <a:pPr/>
              <a:t>10</a:t>
            </a:fld>
            <a:endParaRPr lang="ru-RU" b="1" dirty="0">
              <a:solidFill>
                <a:srgbClr val="17406D"/>
              </a:solidFill>
            </a:endParaRPr>
          </a:p>
        </p:txBody>
      </p:sp>
      <p:sp>
        <p:nvSpPr>
          <p:cNvPr id="26" name="Горизонтальный свиток 25"/>
          <p:cNvSpPr/>
          <p:nvPr/>
        </p:nvSpPr>
        <p:spPr>
          <a:xfrm>
            <a:off x="4473034" y="170635"/>
            <a:ext cx="6795996" cy="968051"/>
          </a:xfrm>
          <a:prstGeom prst="horizontalScroll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b="1" u="sng" dirty="0" smtClean="0">
                <a:solidFill>
                  <a:srgbClr val="D15A3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Финансовая поддержка работодателей .</a:t>
            </a:r>
          </a:p>
          <a:p>
            <a:pPr algn="ctr"/>
            <a:r>
              <a:rPr lang="ru-RU" altLang="ru-RU" b="1" u="sng" dirty="0" smtClean="0">
                <a:solidFill>
                  <a:srgbClr val="D15A3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Временные работы</a:t>
            </a:r>
            <a:endParaRPr lang="ru-RU" altLang="ru-RU" b="1" u="sng" dirty="0">
              <a:solidFill>
                <a:srgbClr val="D15A3E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3" name="Стрелка вверх 32"/>
          <p:cNvSpPr/>
          <p:nvPr/>
        </p:nvSpPr>
        <p:spPr>
          <a:xfrm rot="10800000">
            <a:off x="5522102" y="1907929"/>
            <a:ext cx="243219" cy="212509"/>
          </a:xfrm>
          <a:prstGeom prst="upArrow">
            <a:avLst/>
          </a:prstGeom>
          <a:solidFill>
            <a:srgbClr val="D15A3E">
              <a:alpha val="70000"/>
            </a:srgb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D15A3E"/>
              </a:solidFill>
            </a:endParaRPr>
          </a:p>
        </p:txBody>
      </p:sp>
      <p:sp>
        <p:nvSpPr>
          <p:cNvPr id="22" name="AutoShape 14"/>
          <p:cNvSpPr>
            <a:spLocks noChangeArrowheads="1"/>
          </p:cNvSpPr>
          <p:nvPr/>
        </p:nvSpPr>
        <p:spPr bwMode="gray">
          <a:xfrm>
            <a:off x="488436" y="1329242"/>
            <a:ext cx="10688129" cy="578689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34925" cmpd="dbl" algn="ctr">
            <a:solidFill>
              <a:schemeClr val="tx2">
                <a:lumMod val="40000"/>
                <a:lumOff val="60000"/>
                <a:alpha val="42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just"/>
            <a:r>
              <a:rPr lang="ru-RU" altLang="ru-RU" sz="1600" dirty="0" smtClean="0">
                <a:solidFill>
                  <a:srgbClr val="00206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1.Работодатель  подает в центр занятости населения заявку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участия в отборе </a:t>
            </a:r>
            <a:r>
              <a:rPr lang="ru-RU" altLang="ru-RU" sz="1600" dirty="0">
                <a:solidFill>
                  <a:srgbClr val="00206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 </a:t>
            </a:r>
            <a:r>
              <a:rPr lang="ru-RU" altLang="ru-RU" sz="1600" dirty="0" smtClean="0">
                <a:solidFill>
                  <a:srgbClr val="00206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(на </a:t>
            </a:r>
            <a:r>
              <a:rPr lang="ru-RU" altLang="ru-RU" sz="1600" dirty="0">
                <a:solidFill>
                  <a:srgbClr val="00206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бумажном </a:t>
            </a:r>
            <a:r>
              <a:rPr lang="ru-RU" altLang="ru-RU" sz="1600" dirty="0" smtClean="0">
                <a:solidFill>
                  <a:srgbClr val="00206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носителе</a:t>
            </a:r>
          </a:p>
          <a:p>
            <a:pPr algn="just"/>
            <a:r>
              <a:rPr lang="ru-RU" altLang="ru-RU" sz="1600" dirty="0" smtClean="0">
                <a:solidFill>
                  <a:srgbClr val="00206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 лично, почтовым отправлением, либо в электронной форме  на адрес  электронной почты центра занятости населения)</a:t>
            </a:r>
            <a:endParaRPr lang="ru-RU" altLang="ru-RU" sz="1600" dirty="0">
              <a:solidFill>
                <a:srgbClr val="002060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19" name="AutoShape 14"/>
          <p:cNvSpPr>
            <a:spLocks noChangeArrowheads="1"/>
          </p:cNvSpPr>
          <p:nvPr/>
        </p:nvSpPr>
        <p:spPr bwMode="gray">
          <a:xfrm>
            <a:off x="378070" y="2120440"/>
            <a:ext cx="10798496" cy="1271890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34925" cmpd="dbl" algn="ctr">
            <a:solidFill>
              <a:schemeClr val="tx2">
                <a:lumMod val="40000"/>
                <a:lumOff val="60000"/>
                <a:alpha val="42000"/>
              </a:schemeClr>
            </a:solidFill>
            <a:round/>
            <a:headEnd/>
            <a:tailEnd/>
          </a:ln>
          <a:effectLst/>
        </p:spPr>
        <p:txBody>
          <a:bodyPr wrap="none" anchor="t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just"/>
            <a:r>
              <a:rPr lang="ru-RU" alt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2</a:t>
            </a:r>
            <a:r>
              <a:rPr lang="ru-RU" altLang="ru-RU" sz="1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. </a:t>
            </a:r>
            <a:r>
              <a:rPr lang="ru-RU" alt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Работодатель  заявляет </a:t>
            </a:r>
            <a:r>
              <a:rPr lang="ru-RU" altLang="ru-RU" sz="1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в центр занятости населения посредством единой цифровой платформы в сфере </a:t>
            </a:r>
            <a:r>
              <a:rPr lang="ru-RU" alt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занятости</a:t>
            </a:r>
            <a:br>
              <a:rPr lang="ru-RU" alt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</a:br>
            <a:r>
              <a:rPr lang="ru-RU" alt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и </a:t>
            </a:r>
            <a:r>
              <a:rPr lang="ru-RU" altLang="ru-RU" sz="1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трудовых отношений «Работа в России», о </a:t>
            </a:r>
            <a:r>
              <a:rPr lang="ru-RU" alt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 введении </a:t>
            </a:r>
            <a:r>
              <a:rPr lang="ru-RU" altLang="ru-RU" sz="1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режима </a:t>
            </a:r>
            <a:r>
              <a:rPr lang="ru-RU" alt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неполного  </a:t>
            </a:r>
            <a:r>
              <a:rPr lang="ru-RU" altLang="ru-RU" sz="1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рабочего времени, простое, </a:t>
            </a:r>
            <a:r>
              <a:rPr lang="ru-RU" alt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временной</a:t>
            </a:r>
            <a:br>
              <a:rPr lang="ru-RU" alt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</a:br>
            <a:r>
              <a:rPr lang="ru-RU" alt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приостановке </a:t>
            </a:r>
            <a:r>
              <a:rPr lang="ru-RU" altLang="ru-RU" sz="1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работ, предоставлении отпусков без сохранения заработной платы, проведении мероприятий </a:t>
            </a:r>
            <a:r>
              <a:rPr lang="ru-RU" alt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 по</a:t>
            </a:r>
            <a:br>
              <a:rPr lang="ru-RU" alt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</a:br>
            <a:r>
              <a:rPr lang="ru-RU" alt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                                                                            высвобождению работников</a:t>
            </a:r>
          </a:p>
        </p:txBody>
      </p:sp>
      <p:sp>
        <p:nvSpPr>
          <p:cNvPr id="24" name="Стрелка вверх 23"/>
          <p:cNvSpPr/>
          <p:nvPr/>
        </p:nvSpPr>
        <p:spPr>
          <a:xfrm rot="10800000">
            <a:off x="5534099" y="3328948"/>
            <a:ext cx="243219" cy="212509"/>
          </a:xfrm>
          <a:prstGeom prst="upArrow">
            <a:avLst/>
          </a:prstGeom>
          <a:solidFill>
            <a:srgbClr val="D15A3E">
              <a:alpha val="70000"/>
            </a:srgb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D15A3E"/>
              </a:solidFill>
            </a:endParaRPr>
          </a:p>
        </p:txBody>
      </p:sp>
      <p:sp>
        <p:nvSpPr>
          <p:cNvPr id="25" name="AutoShape 14"/>
          <p:cNvSpPr>
            <a:spLocks noChangeArrowheads="1"/>
          </p:cNvSpPr>
          <p:nvPr/>
        </p:nvSpPr>
        <p:spPr bwMode="gray">
          <a:xfrm>
            <a:off x="465826" y="3541457"/>
            <a:ext cx="10671601" cy="331285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34925" cmpd="dbl" algn="ctr">
            <a:solidFill>
              <a:schemeClr val="tx2">
                <a:lumMod val="40000"/>
                <a:lumOff val="60000"/>
                <a:alpha val="42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just"/>
            <a:r>
              <a:rPr lang="ru-RU" alt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3. </a:t>
            </a:r>
            <a:r>
              <a:rPr lang="ru-RU" altLang="ru-RU" sz="1600" dirty="0" smtClean="0">
                <a:solidFill>
                  <a:srgbClr val="00206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Работодатель  получает уведомление от центра занятости населения о принятом решении </a:t>
            </a:r>
          </a:p>
        </p:txBody>
      </p:sp>
      <p:sp>
        <p:nvSpPr>
          <p:cNvPr id="27" name="Стрелка вверх 26"/>
          <p:cNvSpPr/>
          <p:nvPr/>
        </p:nvSpPr>
        <p:spPr>
          <a:xfrm rot="10800000">
            <a:off x="5528697" y="3829868"/>
            <a:ext cx="243219" cy="212509"/>
          </a:xfrm>
          <a:prstGeom prst="upArrow">
            <a:avLst/>
          </a:prstGeom>
          <a:solidFill>
            <a:srgbClr val="D15A3E">
              <a:alpha val="70000"/>
            </a:srgb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D15A3E"/>
              </a:solidFill>
            </a:endParaRPr>
          </a:p>
        </p:txBody>
      </p:sp>
      <p:sp>
        <p:nvSpPr>
          <p:cNvPr id="28" name="AutoShape 14"/>
          <p:cNvSpPr>
            <a:spLocks noChangeArrowheads="1"/>
          </p:cNvSpPr>
          <p:nvPr/>
        </p:nvSpPr>
        <p:spPr bwMode="gray">
          <a:xfrm>
            <a:off x="474082" y="4042378"/>
            <a:ext cx="10671601" cy="331285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34925" cmpd="dbl" algn="ctr">
            <a:solidFill>
              <a:schemeClr val="tx2">
                <a:lumMod val="40000"/>
                <a:lumOff val="60000"/>
                <a:alpha val="42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just"/>
            <a:r>
              <a:rPr lang="ru-RU" alt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4. </a:t>
            </a:r>
            <a:r>
              <a:rPr lang="ru-RU" altLang="ru-RU" sz="1600" dirty="0" smtClean="0">
                <a:solidFill>
                  <a:srgbClr val="00206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Работодатель  заключает договор с центром занятости населения</a:t>
            </a:r>
          </a:p>
        </p:txBody>
      </p:sp>
      <p:sp>
        <p:nvSpPr>
          <p:cNvPr id="29" name="AutoShape 14"/>
          <p:cNvSpPr>
            <a:spLocks noChangeArrowheads="1"/>
          </p:cNvSpPr>
          <p:nvPr/>
        </p:nvSpPr>
        <p:spPr bwMode="gray">
          <a:xfrm>
            <a:off x="478215" y="4586172"/>
            <a:ext cx="10663337" cy="447873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34925" cmpd="dbl" algn="ctr">
            <a:solidFill>
              <a:schemeClr val="tx2">
                <a:lumMod val="40000"/>
                <a:lumOff val="60000"/>
                <a:alpha val="42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just"/>
            <a:r>
              <a:rPr lang="ru-RU" alt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5</a:t>
            </a:r>
            <a:r>
              <a:rPr lang="ru-RU" altLang="ru-RU" sz="1600" dirty="0" smtClean="0">
                <a:solidFill>
                  <a:srgbClr val="FFC00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. </a:t>
            </a:r>
            <a:r>
              <a:rPr lang="ru-RU" altLang="ru-RU" sz="1600" dirty="0">
                <a:solidFill>
                  <a:srgbClr val="00206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Работодатель  </a:t>
            </a:r>
            <a:r>
              <a:rPr lang="ru-RU" altLang="ru-RU" sz="1600" dirty="0" smtClean="0">
                <a:solidFill>
                  <a:srgbClr val="00206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заключает с работником срочный трудовой договор</a:t>
            </a:r>
          </a:p>
        </p:txBody>
      </p:sp>
      <p:sp>
        <p:nvSpPr>
          <p:cNvPr id="30" name="Стрелка вверх 29"/>
          <p:cNvSpPr/>
          <p:nvPr/>
        </p:nvSpPr>
        <p:spPr>
          <a:xfrm rot="10800000">
            <a:off x="5566664" y="4373663"/>
            <a:ext cx="243219" cy="212509"/>
          </a:xfrm>
          <a:prstGeom prst="upArrow">
            <a:avLst/>
          </a:prstGeom>
          <a:solidFill>
            <a:srgbClr val="D15A3E">
              <a:alpha val="70000"/>
            </a:srgb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D15A3E"/>
              </a:solidFill>
            </a:endParaRPr>
          </a:p>
        </p:txBody>
      </p:sp>
      <p:sp>
        <p:nvSpPr>
          <p:cNvPr id="14" name="Стрелка вверх 13"/>
          <p:cNvSpPr/>
          <p:nvPr/>
        </p:nvSpPr>
        <p:spPr>
          <a:xfrm rot="10800000">
            <a:off x="5550850" y="5034045"/>
            <a:ext cx="243219" cy="212509"/>
          </a:xfrm>
          <a:prstGeom prst="upArrow">
            <a:avLst/>
          </a:prstGeom>
          <a:solidFill>
            <a:srgbClr val="D15A3E">
              <a:alpha val="70000"/>
            </a:srgb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D15A3E"/>
              </a:solidFill>
            </a:endParaRPr>
          </a:p>
        </p:txBody>
      </p:sp>
      <p:sp>
        <p:nvSpPr>
          <p:cNvPr id="15" name="AutoShape 14"/>
          <p:cNvSpPr>
            <a:spLocks noChangeArrowheads="1"/>
          </p:cNvSpPr>
          <p:nvPr/>
        </p:nvSpPr>
        <p:spPr bwMode="gray">
          <a:xfrm>
            <a:off x="465826" y="5246554"/>
            <a:ext cx="10710739" cy="843439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34925" cmpd="dbl" algn="ctr">
            <a:solidFill>
              <a:schemeClr val="tx2">
                <a:lumMod val="40000"/>
                <a:lumOff val="60000"/>
                <a:alpha val="42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just"/>
            <a:r>
              <a:rPr lang="ru-RU" alt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6. Работодатель  ежемесячно представляет в центр занятости населения: </a:t>
            </a:r>
            <a:r>
              <a:rPr lang="ru-RU" altLang="ru-RU" sz="1600" dirty="0" smtClean="0">
                <a:solidFill>
                  <a:srgbClr val="00206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заявление о перечислении субсидии,</a:t>
            </a:r>
            <a:br>
              <a:rPr lang="ru-RU" altLang="ru-RU" sz="1600" dirty="0" smtClean="0">
                <a:solidFill>
                  <a:srgbClr val="00206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</a:br>
            <a:r>
              <a:rPr lang="ru-RU" altLang="ru-RU" sz="1600" dirty="0" smtClean="0">
                <a:solidFill>
                  <a:srgbClr val="00206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сведения о работниках, которых планируется трудоустроить на временные работы, копии приказов о приеме работника</a:t>
            </a:r>
            <a:br>
              <a:rPr lang="ru-RU" altLang="ru-RU" sz="1600" dirty="0" smtClean="0">
                <a:solidFill>
                  <a:srgbClr val="00206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</a:br>
            <a:r>
              <a:rPr lang="ru-RU" altLang="ru-RU" sz="1600" dirty="0" smtClean="0">
                <a:solidFill>
                  <a:srgbClr val="00206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на работу, сведения о планируемых расходах на материально-техническое оснащение рабочих мест</a:t>
            </a:r>
          </a:p>
        </p:txBody>
      </p:sp>
      <p:sp>
        <p:nvSpPr>
          <p:cNvPr id="16" name="Стрелка вверх 15"/>
          <p:cNvSpPr/>
          <p:nvPr/>
        </p:nvSpPr>
        <p:spPr>
          <a:xfrm rot="10800000">
            <a:off x="5511552" y="6089993"/>
            <a:ext cx="243219" cy="212509"/>
          </a:xfrm>
          <a:prstGeom prst="upArrow">
            <a:avLst/>
          </a:prstGeom>
          <a:solidFill>
            <a:srgbClr val="D15A3E">
              <a:alpha val="70000"/>
            </a:srgb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D15A3E"/>
              </a:solidFill>
            </a:endParaRPr>
          </a:p>
        </p:txBody>
      </p:sp>
      <p:sp>
        <p:nvSpPr>
          <p:cNvPr id="17" name="AutoShape 14"/>
          <p:cNvSpPr>
            <a:spLocks noChangeArrowheads="1"/>
          </p:cNvSpPr>
          <p:nvPr/>
        </p:nvSpPr>
        <p:spPr bwMode="gray">
          <a:xfrm>
            <a:off x="566427" y="6324333"/>
            <a:ext cx="10579258" cy="340595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34925" cmpd="dbl" algn="ctr">
            <a:solidFill>
              <a:schemeClr val="tx2">
                <a:lumMod val="40000"/>
                <a:lumOff val="60000"/>
                <a:alpha val="42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just"/>
            <a:r>
              <a:rPr lang="ru-RU" alt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7. Центр занятости населения ежемесячно перечисляет работодателю авансовый платеж (в течение 10 рабочих дней)</a:t>
            </a:r>
          </a:p>
        </p:txBody>
      </p:sp>
    </p:spTree>
    <p:extLst>
      <p:ext uri="{BB962C8B-B14F-4D97-AF65-F5344CB8AC3E}">
        <p14:creationId xmlns:p14="http://schemas.microsoft.com/office/powerpoint/2010/main" xmlns="" val="28177529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0" y="-1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04DC0-C086-4048-9F5E-96C617D4A6F5}" type="slidenum">
              <a:rPr lang="ru-RU" smtClean="0">
                <a:solidFill>
                  <a:srgbClr val="17406D"/>
                </a:solidFill>
              </a:rPr>
              <a:pPr/>
              <a:t>11</a:t>
            </a:fld>
            <a:endParaRPr lang="ru-RU" dirty="0">
              <a:solidFill>
                <a:srgbClr val="17406D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3390" y="2895740"/>
            <a:ext cx="1018804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cap="all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 вопросам предоставления субсидий обращаться </a:t>
            </a:r>
            <a:r>
              <a:rPr lang="ru-RU" sz="2000" b="1" cap="all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2000" b="1" cap="all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КГКУ «ЦЗН </a:t>
            </a:r>
            <a:r>
              <a:rPr lang="ru-RU" sz="2000" b="1" cap="all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Емельяновского</a:t>
            </a:r>
            <a:r>
              <a:rPr lang="ru-RU" sz="2000" b="1" cap="all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района» по </a:t>
            </a:r>
            <a:r>
              <a:rPr lang="ru-RU" sz="2000" b="1" cap="all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телефону 89504180995</a:t>
            </a:r>
            <a:endParaRPr lang="ru-RU" sz="2000" b="1" cap="all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6451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8AD7F8"/>
          </a:solidFill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04DC0-C086-4048-9F5E-96C617D4A6F5}" type="slidenum">
              <a:rPr lang="ru-RU" b="1" smtClean="0">
                <a:solidFill>
                  <a:srgbClr val="17406D"/>
                </a:solidFill>
              </a:rPr>
              <a:pPr/>
              <a:t>2</a:t>
            </a:fld>
            <a:endParaRPr lang="ru-RU" b="1" dirty="0">
              <a:solidFill>
                <a:srgbClr val="17406D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950075" y="1379590"/>
            <a:ext cx="9970965" cy="1294598"/>
          </a:xfrm>
          <a:prstGeom prst="roundRect">
            <a:avLst/>
          </a:prstGeom>
          <a:solidFill>
            <a:schemeClr val="accent1">
              <a:lumMod val="20000"/>
              <a:lumOff val="80000"/>
              <a:alpha val="40000"/>
            </a:schemeClr>
          </a:solidFill>
          <a:ln w="635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None/>
            </a:pPr>
            <a:r>
              <a:rPr lang="ru-RU" altLang="ru-RU" sz="200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Постановление Правительства </a:t>
            </a:r>
            <a:r>
              <a:rPr lang="ru-RU" altLang="ru-RU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Российской Федерации </a:t>
            </a:r>
            <a:br>
              <a:rPr lang="ru-RU" altLang="ru-RU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altLang="ru-RU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от 18 марта 2022 года № 409 </a:t>
            </a:r>
            <a:br>
              <a:rPr lang="ru-RU" altLang="ru-RU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altLang="ru-RU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«О реализации в 2022 году отдельных мероприятий, направленных </a:t>
            </a:r>
            <a:br>
              <a:rPr lang="ru-RU" altLang="ru-RU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altLang="ru-RU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на снижение напряженности на рынке труда»  </a:t>
            </a:r>
            <a:endParaRPr lang="ru-RU" altLang="ru-RU" sz="2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102474" y="2803585"/>
            <a:ext cx="9970965" cy="3088257"/>
          </a:xfrm>
          <a:prstGeom prst="roundRect">
            <a:avLst/>
          </a:prstGeom>
          <a:solidFill>
            <a:schemeClr val="accent1">
              <a:lumMod val="20000"/>
              <a:lumOff val="80000"/>
              <a:alpha val="40000"/>
            </a:schemeClr>
          </a:solidFill>
          <a:ln w="635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Субсидия предоставляется:</a:t>
            </a:r>
          </a:p>
          <a:p>
            <a:pPr algn="just"/>
            <a:endParaRPr lang="ru-RU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на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частичную оплату труда при организации общественных работ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для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граждан, зарегистрированных в органах службы занятости в целях поиска подходящей работы, включая безработных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граждан;</a:t>
            </a:r>
          </a:p>
          <a:p>
            <a:pPr algn="just"/>
            <a:endParaRPr lang="ru-RU" sz="10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ru-RU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на частичную оплату труда и материально-техническое оснащение при организации временного трудоустройства работников организаций, находящихся </a:t>
            </a:r>
            <a:b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под риском увольнения </a:t>
            </a:r>
          </a:p>
        </p:txBody>
      </p:sp>
    </p:spTree>
    <p:extLst>
      <p:ext uri="{BB962C8B-B14F-4D97-AF65-F5344CB8AC3E}">
        <p14:creationId xmlns:p14="http://schemas.microsoft.com/office/powerpoint/2010/main" xmlns="" val="459951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0" y="-21825"/>
            <a:ext cx="12192000" cy="6858000"/>
          </a:xfrm>
          <a:prstGeom prst="rect">
            <a:avLst/>
          </a:prstGeom>
          <a:solidFill>
            <a:srgbClr val="8AD7F8"/>
          </a:solidFill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04DC0-C086-4048-9F5E-96C617D4A6F5}" type="slidenum">
              <a:rPr lang="ru-RU" b="1" smtClean="0">
                <a:solidFill>
                  <a:srgbClr val="17406D"/>
                </a:solidFill>
              </a:rPr>
              <a:pPr/>
              <a:t>3</a:t>
            </a:fld>
            <a:endParaRPr lang="ru-RU" b="1" dirty="0">
              <a:solidFill>
                <a:srgbClr val="17406D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950075" y="1379590"/>
            <a:ext cx="9970965" cy="682123"/>
          </a:xfrm>
          <a:prstGeom prst="roundRect">
            <a:avLst/>
          </a:prstGeom>
          <a:solidFill>
            <a:schemeClr val="accent1">
              <a:lumMod val="20000"/>
              <a:lumOff val="80000"/>
              <a:alpha val="40000"/>
            </a:schemeClr>
          </a:solidFill>
          <a:ln w="635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None/>
            </a:pPr>
            <a:r>
              <a:rPr lang="ru-RU" altLang="ru-RU" sz="2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КАТЕГОРИИ ПОЛУЧАТЕЛЕЙ СУБСИДИИ</a:t>
            </a:r>
            <a:endParaRPr lang="ru-RU" altLang="ru-RU" sz="20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19177" y="2622430"/>
            <a:ext cx="5372237" cy="3683479"/>
          </a:xfrm>
          <a:prstGeom prst="roundRect">
            <a:avLst/>
          </a:prstGeom>
          <a:solidFill>
            <a:schemeClr val="accent1">
              <a:lumMod val="20000"/>
              <a:lumOff val="80000"/>
              <a:alpha val="40000"/>
            </a:schemeClr>
          </a:solidFill>
          <a:ln w="635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algn="just"/>
            <a:r>
              <a:rPr lang="ru-RU" sz="2000" b="1" u="sng" dirty="0">
                <a:solidFill>
                  <a:schemeClr val="tx1"/>
                </a:solidFill>
              </a:rPr>
              <a:t>на общественные </a:t>
            </a:r>
            <a:r>
              <a:rPr lang="ru-RU" sz="2000" b="1" u="sng" dirty="0" smtClean="0">
                <a:solidFill>
                  <a:schemeClr val="tx1"/>
                </a:solidFill>
              </a:rPr>
              <a:t>работы:</a:t>
            </a:r>
          </a:p>
          <a:p>
            <a:pPr algn="just"/>
            <a:endParaRPr lang="ru-RU" sz="2000" b="1" u="sng" dirty="0" smtClean="0">
              <a:solidFill>
                <a:schemeClr val="tx1"/>
              </a:solidFill>
            </a:endParaRPr>
          </a:p>
          <a:p>
            <a:pPr algn="just"/>
            <a:endParaRPr lang="ru-RU" sz="2000" b="1" u="sng" dirty="0" smtClean="0">
              <a:solidFill>
                <a:schemeClr val="tx1"/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</a:rPr>
              <a:t>работодатели </a:t>
            </a:r>
            <a:r>
              <a:rPr lang="ru-RU" sz="1400" dirty="0">
                <a:solidFill>
                  <a:schemeClr val="tx1"/>
                </a:solidFill>
              </a:rPr>
              <a:t>– юридические </a:t>
            </a:r>
            <a:r>
              <a:rPr lang="ru-RU" sz="1400" dirty="0" smtClean="0">
                <a:solidFill>
                  <a:schemeClr val="tx1"/>
                </a:solidFill>
              </a:rPr>
              <a:t>лица (</a:t>
            </a:r>
            <a:r>
              <a:rPr lang="ru-RU" sz="1400" dirty="0" smtClean="0">
                <a:solidFill>
                  <a:srgbClr val="FF0000"/>
                </a:solidFill>
              </a:rPr>
              <a:t>за </a:t>
            </a:r>
            <a:r>
              <a:rPr lang="ru-RU" sz="1400" dirty="0">
                <a:solidFill>
                  <a:srgbClr val="FF0000"/>
                </a:solidFill>
              </a:rPr>
              <a:t>исключением государственных (муниципальных) учреждений</a:t>
            </a:r>
            <a:r>
              <a:rPr lang="ru-RU" sz="1400" dirty="0" smtClean="0">
                <a:solidFill>
                  <a:schemeClr val="tx1"/>
                </a:solidFill>
              </a:rPr>
              <a:t>);</a:t>
            </a:r>
          </a:p>
          <a:p>
            <a:pPr algn="just"/>
            <a:endParaRPr lang="ru-RU" sz="1400" dirty="0" smtClean="0">
              <a:solidFill>
                <a:schemeClr val="tx1"/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</a:rPr>
              <a:t>индивидуальные </a:t>
            </a:r>
            <a:r>
              <a:rPr lang="ru-RU" sz="1400" dirty="0">
                <a:solidFill>
                  <a:schemeClr val="tx1"/>
                </a:solidFill>
              </a:rPr>
              <a:t>предприниматели, состоящие на учете в налоговых органах на территории Красноярского края, осуществляющие деятельность на территории Красноярского </a:t>
            </a:r>
            <a:r>
              <a:rPr lang="ru-RU" sz="1400" dirty="0" smtClean="0">
                <a:solidFill>
                  <a:schemeClr val="tx1"/>
                </a:solidFill>
              </a:rPr>
              <a:t>края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932682" y="2622431"/>
            <a:ext cx="5281658" cy="3683478"/>
          </a:xfrm>
          <a:prstGeom prst="roundRect">
            <a:avLst/>
          </a:prstGeom>
          <a:solidFill>
            <a:schemeClr val="accent1">
              <a:lumMod val="20000"/>
              <a:lumOff val="80000"/>
              <a:alpha val="40000"/>
            </a:schemeClr>
          </a:solidFill>
          <a:ln w="635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algn="just"/>
            <a:r>
              <a:rPr lang="ru-RU" sz="2000" b="1" u="sng" dirty="0" smtClean="0">
                <a:solidFill>
                  <a:schemeClr val="tx1"/>
                </a:solidFill>
              </a:rPr>
              <a:t>на временное трудоустройство: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</a:rPr>
              <a:t>работодатели – юридические лица (</a:t>
            </a:r>
            <a:r>
              <a:rPr lang="ru-RU" sz="1400" dirty="0" smtClean="0">
                <a:solidFill>
                  <a:srgbClr val="FF0000"/>
                </a:solidFill>
              </a:rPr>
              <a:t>за исключением государственных (муниципальных) учреждений</a:t>
            </a:r>
            <a:r>
              <a:rPr lang="ru-RU" sz="1400" dirty="0" smtClean="0">
                <a:solidFill>
                  <a:schemeClr val="tx1"/>
                </a:solidFill>
              </a:rPr>
              <a:t>);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</a:rPr>
              <a:t>индивидуальные </a:t>
            </a:r>
            <a:r>
              <a:rPr lang="ru-RU" sz="1400" dirty="0">
                <a:solidFill>
                  <a:schemeClr val="tx1"/>
                </a:solidFill>
              </a:rPr>
              <a:t>предприниматели</a:t>
            </a:r>
            <a:r>
              <a:rPr lang="ru-RU" sz="1400" dirty="0" smtClean="0">
                <a:solidFill>
                  <a:schemeClr val="tx1"/>
                </a:solidFill>
              </a:rPr>
              <a:t>, которые:</a:t>
            </a:r>
          </a:p>
          <a:p>
            <a:pPr algn="just"/>
            <a:endParaRPr lang="ru-RU" sz="1400" dirty="0" smtClean="0">
              <a:solidFill>
                <a:schemeClr val="tx1"/>
              </a:solidFill>
            </a:endParaRPr>
          </a:p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осуществляют </a:t>
            </a:r>
            <a:r>
              <a:rPr lang="ru-RU" sz="1400" dirty="0">
                <a:solidFill>
                  <a:schemeClr val="tx1"/>
                </a:solidFill>
              </a:rPr>
              <a:t>деятельность на территории Красноярского </a:t>
            </a:r>
            <a:r>
              <a:rPr lang="ru-RU" sz="1400" dirty="0" smtClean="0">
                <a:solidFill>
                  <a:schemeClr val="tx1"/>
                </a:solidFill>
              </a:rPr>
              <a:t>края;</a:t>
            </a:r>
          </a:p>
          <a:p>
            <a:pPr algn="just"/>
            <a:endParaRPr lang="ru-RU" sz="800" dirty="0" smtClean="0">
              <a:solidFill>
                <a:schemeClr val="tx1"/>
              </a:solidFill>
            </a:endParaRPr>
          </a:p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состоят </a:t>
            </a:r>
            <a:r>
              <a:rPr lang="ru-RU" sz="1400" dirty="0">
                <a:solidFill>
                  <a:schemeClr val="tx1"/>
                </a:solidFill>
              </a:rPr>
              <a:t>на учете в налоговых органах </a:t>
            </a:r>
            <a:r>
              <a:rPr lang="ru-RU" sz="1400" dirty="0" smtClean="0">
                <a:solidFill>
                  <a:schemeClr val="tx1"/>
                </a:solidFill>
              </a:rPr>
              <a:t>края;</a:t>
            </a:r>
          </a:p>
          <a:p>
            <a:pPr algn="just"/>
            <a:endParaRPr lang="ru-RU" sz="800" dirty="0" smtClean="0">
              <a:solidFill>
                <a:schemeClr val="tx1"/>
              </a:solidFill>
            </a:endParaRPr>
          </a:p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заявили </a:t>
            </a:r>
            <a:r>
              <a:rPr lang="ru-RU" sz="1400" dirty="0">
                <a:solidFill>
                  <a:schemeClr val="tx1"/>
                </a:solidFill>
              </a:rPr>
              <a:t>в </a:t>
            </a:r>
            <a:r>
              <a:rPr lang="ru-RU" sz="1400" dirty="0" smtClean="0">
                <a:solidFill>
                  <a:schemeClr val="tx1"/>
                </a:solidFill>
              </a:rPr>
              <a:t>центр занятости населения </a:t>
            </a:r>
            <a:r>
              <a:rPr lang="ru-RU" sz="1400" dirty="0" smtClean="0">
                <a:solidFill>
                  <a:srgbClr val="FF0000"/>
                </a:solidFill>
              </a:rPr>
              <a:t>посредством </a:t>
            </a:r>
            <a:r>
              <a:rPr lang="ru-RU" sz="1400" dirty="0">
                <a:solidFill>
                  <a:srgbClr val="FF0000"/>
                </a:solidFill>
              </a:rPr>
              <a:t>единой цифровой платформы в сфере занятости и трудовых отношений «Работа в России</a:t>
            </a:r>
            <a:r>
              <a:rPr lang="ru-RU" sz="1400" dirty="0" smtClean="0">
                <a:solidFill>
                  <a:srgbClr val="FF0000"/>
                </a:solidFill>
              </a:rPr>
              <a:t>»</a:t>
            </a:r>
            <a:r>
              <a:rPr lang="ru-RU" sz="1400" dirty="0" smtClean="0">
                <a:solidFill>
                  <a:schemeClr val="tx1"/>
                </a:solidFill>
              </a:rPr>
              <a:t> о введении режима неполного рабочего времени, простое, временной приостановке работ, предоставлении отпусков без сохранения заработной платы, проведении мероприятий по высвобождению работников.</a:t>
            </a:r>
            <a:endParaRPr lang="ru-RU" sz="1400" b="1" u="sng" dirty="0">
              <a:solidFill>
                <a:schemeClr val="tx1"/>
              </a:solidFill>
            </a:endParaRPr>
          </a:p>
        </p:txBody>
      </p:sp>
      <p:sp>
        <p:nvSpPr>
          <p:cNvPr id="7" name="Стрелка вверх 6"/>
          <p:cNvSpPr/>
          <p:nvPr/>
        </p:nvSpPr>
        <p:spPr>
          <a:xfrm rot="10800000">
            <a:off x="8129886" y="2061712"/>
            <a:ext cx="362468" cy="560717"/>
          </a:xfrm>
          <a:prstGeom prst="upArrow">
            <a:avLst/>
          </a:prstGeom>
          <a:solidFill>
            <a:srgbClr val="D15A3E">
              <a:alpha val="70000"/>
            </a:srgb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Стрелка вверх 7"/>
          <p:cNvSpPr/>
          <p:nvPr/>
        </p:nvSpPr>
        <p:spPr>
          <a:xfrm rot="10800000" flipH="1">
            <a:off x="2848735" y="2061712"/>
            <a:ext cx="366898" cy="560717"/>
          </a:xfrm>
          <a:prstGeom prst="upArrow">
            <a:avLst/>
          </a:prstGeom>
          <a:solidFill>
            <a:srgbClr val="D15A3E">
              <a:alpha val="70000"/>
            </a:srgb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92429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-77638" y="0"/>
            <a:ext cx="12192000" cy="6858000"/>
          </a:xfrm>
          <a:prstGeom prst="rect">
            <a:avLst/>
          </a:prstGeom>
          <a:solidFill>
            <a:srgbClr val="8AD7F8"/>
          </a:solidFill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04DC0-C086-4048-9F5E-96C617D4A6F5}" type="slidenum">
              <a:rPr lang="ru-RU" b="1" smtClean="0">
                <a:solidFill>
                  <a:srgbClr val="17406D"/>
                </a:solidFill>
              </a:rPr>
              <a:pPr/>
              <a:t>4</a:t>
            </a:fld>
            <a:endParaRPr lang="ru-RU" b="1" dirty="0">
              <a:solidFill>
                <a:srgbClr val="17406D"/>
              </a:solidFill>
            </a:endParaRPr>
          </a:p>
        </p:txBody>
      </p:sp>
      <p:sp>
        <p:nvSpPr>
          <p:cNvPr id="17" name="AutoShape 14"/>
          <p:cNvSpPr>
            <a:spLocks noChangeArrowheads="1"/>
          </p:cNvSpPr>
          <p:nvPr/>
        </p:nvSpPr>
        <p:spPr bwMode="gray">
          <a:xfrm>
            <a:off x="6484189" y="298149"/>
            <a:ext cx="4516918" cy="504108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12700" cmpd="dbl" algn="ctr">
            <a:solidFill>
              <a:srgbClr val="00206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ru-RU" altLang="ru-RU" sz="1600" dirty="0" smtClean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КРИТЕРИИ ОТБОРА РАБОТОДАТЕЛЕЙ</a:t>
            </a:r>
            <a:endParaRPr lang="en-US" altLang="ru-RU" sz="1600" dirty="0">
              <a:solidFill>
                <a:schemeClr val="tx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914400" y="1509303"/>
            <a:ext cx="9903124" cy="1087248"/>
          </a:xfrm>
          <a:prstGeom prst="roundRect">
            <a:avLst/>
          </a:prstGeom>
          <a:solidFill>
            <a:schemeClr val="accent1">
              <a:lumMod val="20000"/>
              <a:lumOff val="80000"/>
              <a:alpha val="38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rgbClr val="0F6FC6"/>
                </a:solidFill>
                <a:latin typeface="Times New Roman" pitchFamily="18" charset="0"/>
                <a:cs typeface="Times New Roman" pitchFamily="18" charset="0"/>
              </a:rPr>
              <a:t>работодатель – юридическое лицо </a:t>
            </a:r>
            <a:r>
              <a:rPr lang="ru-RU" sz="1600" b="1" dirty="0" smtClean="0">
                <a:solidFill>
                  <a:srgbClr val="0F6FC6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600" b="1" dirty="0">
                <a:solidFill>
                  <a:srgbClr val="0F6FC6"/>
                </a:solidFill>
                <a:latin typeface="Times New Roman" pitchFamily="18" charset="0"/>
                <a:cs typeface="Times New Roman" pitchFamily="18" charset="0"/>
              </a:rPr>
              <a:t>должен </a:t>
            </a:r>
            <a:r>
              <a:rPr lang="ru-RU" sz="1600" b="1" dirty="0" smtClean="0">
                <a:solidFill>
                  <a:srgbClr val="0F6FC6"/>
                </a:solidFill>
                <a:latin typeface="Times New Roman" pitchFamily="18" charset="0"/>
                <a:cs typeface="Times New Roman" pitchFamily="18" charset="0"/>
              </a:rPr>
              <a:t>находиться  </a:t>
            </a:r>
            <a:r>
              <a:rPr lang="ru-RU" sz="1600" b="1" dirty="0">
                <a:solidFill>
                  <a:srgbClr val="0F6FC6"/>
                </a:solidFill>
                <a:latin typeface="Times New Roman" pitchFamily="18" charset="0"/>
                <a:cs typeface="Times New Roman" pitchFamily="18" charset="0"/>
              </a:rPr>
              <a:t>в процессе реорганизации </a:t>
            </a:r>
            <a:r>
              <a:rPr lang="ru-RU" sz="1600" b="1" dirty="0" smtClean="0">
                <a:solidFill>
                  <a:srgbClr val="0F6FC6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b="1" dirty="0">
                <a:solidFill>
                  <a:srgbClr val="0F6FC6"/>
                </a:solidFill>
                <a:latin typeface="Times New Roman" pitchFamily="18" charset="0"/>
                <a:cs typeface="Times New Roman" pitchFamily="18" charset="0"/>
              </a:rPr>
              <a:t>за исключением реорганизации в форме </a:t>
            </a:r>
            <a:r>
              <a:rPr lang="ru-RU" sz="1600" b="1" dirty="0" smtClean="0">
                <a:solidFill>
                  <a:srgbClr val="0F6FC6"/>
                </a:solidFill>
                <a:latin typeface="Times New Roman" pitchFamily="18" charset="0"/>
                <a:cs typeface="Times New Roman" pitchFamily="18" charset="0"/>
              </a:rPr>
              <a:t>присоединения  </a:t>
            </a:r>
            <a:r>
              <a:rPr lang="ru-RU" sz="1600" b="1" dirty="0">
                <a:solidFill>
                  <a:srgbClr val="0F6FC6"/>
                </a:solidFill>
                <a:latin typeface="Times New Roman" pitchFamily="18" charset="0"/>
                <a:cs typeface="Times New Roman" pitchFamily="18" charset="0"/>
              </a:rPr>
              <a:t>к юридическому лицу, </a:t>
            </a:r>
            <a:r>
              <a:rPr lang="ru-RU" sz="1600" b="1" dirty="0" smtClean="0">
                <a:solidFill>
                  <a:srgbClr val="0F6FC6"/>
                </a:solidFill>
                <a:latin typeface="Times New Roman" pitchFamily="18" charset="0"/>
                <a:cs typeface="Times New Roman" pitchFamily="18" charset="0"/>
              </a:rPr>
              <a:t>являющемуся </a:t>
            </a:r>
            <a:r>
              <a:rPr lang="ru-RU" sz="1600" b="1" dirty="0">
                <a:solidFill>
                  <a:srgbClr val="0F6FC6"/>
                </a:solidFill>
                <a:latin typeface="Times New Roman" pitchFamily="18" charset="0"/>
                <a:cs typeface="Times New Roman" pitchFamily="18" charset="0"/>
              </a:rPr>
              <a:t>участником отбора, другого юридического лица) </a:t>
            </a:r>
            <a:r>
              <a:rPr lang="ru-RU" sz="1600" b="1" dirty="0" smtClean="0">
                <a:solidFill>
                  <a:srgbClr val="0F6FC6"/>
                </a:solidFill>
                <a:latin typeface="Times New Roman" pitchFamily="18" charset="0"/>
                <a:cs typeface="Times New Roman" pitchFamily="18" charset="0"/>
              </a:rPr>
              <a:t>ликвидации</a:t>
            </a:r>
            <a:r>
              <a:rPr lang="ru-RU" sz="1600" b="1" dirty="0">
                <a:solidFill>
                  <a:srgbClr val="0F6FC6"/>
                </a:solidFill>
                <a:latin typeface="Times New Roman" pitchFamily="18" charset="0"/>
                <a:cs typeface="Times New Roman" pitchFamily="18" charset="0"/>
              </a:rPr>
              <a:t>, процедуры банкротства</a:t>
            </a:r>
            <a:endParaRPr lang="en-US" altLang="ru-RU" sz="1600" b="1" dirty="0">
              <a:solidFill>
                <a:srgbClr val="0F6FC6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940279" y="2781089"/>
            <a:ext cx="9903124" cy="807499"/>
          </a:xfrm>
          <a:prstGeom prst="roundRect">
            <a:avLst/>
          </a:prstGeom>
          <a:solidFill>
            <a:schemeClr val="accent1">
              <a:lumMod val="20000"/>
              <a:lumOff val="80000"/>
              <a:alpha val="38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rgbClr val="0F6FC6"/>
                </a:solidFill>
                <a:latin typeface="Times New Roman"/>
                <a:ea typeface="Calibri"/>
              </a:rPr>
              <a:t>работодатель </a:t>
            </a:r>
            <a:r>
              <a:rPr lang="ru-RU" sz="1600" b="1" dirty="0">
                <a:solidFill>
                  <a:srgbClr val="0F6FC6"/>
                </a:solidFill>
                <a:latin typeface="Times New Roman"/>
                <a:ea typeface="Calibri"/>
              </a:rPr>
              <a:t>– индивидуальный предприниматель не должен прекратить свою деятельность в качестве индивидуального предпринимателя</a:t>
            </a:r>
            <a:endParaRPr lang="en-US" altLang="ru-RU" sz="1600" b="1" dirty="0">
              <a:solidFill>
                <a:srgbClr val="0F6FC6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914400" y="3806407"/>
            <a:ext cx="9816860" cy="1127902"/>
          </a:xfrm>
          <a:prstGeom prst="roundRect">
            <a:avLst/>
          </a:prstGeom>
          <a:solidFill>
            <a:schemeClr val="accent1">
              <a:lumMod val="20000"/>
              <a:lumOff val="80000"/>
              <a:alpha val="38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rgbClr val="0F6FC6"/>
                </a:solidFill>
                <a:latin typeface="Times New Roman"/>
                <a:ea typeface="Calibri"/>
              </a:rPr>
              <a:t>отсутствие неисполненной обязанности </a:t>
            </a:r>
            <a:r>
              <a:rPr lang="ru-RU" sz="1600" b="1" dirty="0">
                <a:solidFill>
                  <a:srgbClr val="0F6FC6"/>
                </a:solidFill>
                <a:latin typeface="Times New Roman"/>
                <a:ea typeface="Calibri"/>
              </a:rPr>
              <a:t>по уплате налогов, сборов, страховых взносов, пеней, штрафов, процентов, подлежащих уплате в соответствии с законодательством </a:t>
            </a:r>
            <a:r>
              <a:rPr lang="ru-RU" sz="1600" b="1" dirty="0" smtClean="0">
                <a:solidFill>
                  <a:srgbClr val="0F6FC6"/>
                </a:solidFill>
                <a:latin typeface="Times New Roman"/>
                <a:ea typeface="Calibri"/>
              </a:rPr>
              <a:t>РФ</a:t>
            </a:r>
            <a:endParaRPr lang="en-US" altLang="ru-RU" sz="1600" b="1" dirty="0">
              <a:solidFill>
                <a:srgbClr val="0F6FC6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897147" y="5085270"/>
            <a:ext cx="9816860" cy="1151627"/>
          </a:xfrm>
          <a:prstGeom prst="roundRect">
            <a:avLst/>
          </a:prstGeom>
          <a:solidFill>
            <a:schemeClr val="accent1">
              <a:lumMod val="20000"/>
              <a:lumOff val="80000"/>
              <a:alpha val="38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indent="449580" algn="just">
              <a:spcAft>
                <a:spcPts val="0"/>
              </a:spcAft>
            </a:pPr>
            <a:r>
              <a:rPr lang="ru-RU" sz="1600" b="1" dirty="0" smtClean="0">
                <a:solidFill>
                  <a:srgbClr val="0F6FC6"/>
                </a:solidFill>
                <a:latin typeface="Times New Roman"/>
                <a:ea typeface="Calibri"/>
                <a:cs typeface="Times New Roman"/>
              </a:rPr>
              <a:t>отсутствие просроченной задолженности </a:t>
            </a:r>
            <a:r>
              <a:rPr lang="ru-RU" sz="1600" b="1" dirty="0">
                <a:solidFill>
                  <a:srgbClr val="0F6FC6"/>
                </a:solidFill>
                <a:latin typeface="Times New Roman"/>
                <a:ea typeface="Calibri"/>
                <a:cs typeface="Times New Roman"/>
              </a:rPr>
              <a:t>по возврату в краевой бюджет субсидий, бюджетных инвестиций, </a:t>
            </a:r>
            <a:r>
              <a:rPr lang="ru-RU" sz="1600" b="1" dirty="0" smtClean="0">
                <a:solidFill>
                  <a:srgbClr val="0F6FC6"/>
                </a:solidFill>
                <a:latin typeface="Times New Roman"/>
                <a:ea typeface="Calibri"/>
                <a:cs typeface="Times New Roman"/>
              </a:rPr>
              <a:t>а </a:t>
            </a:r>
            <a:r>
              <a:rPr lang="ru-RU" sz="1600" b="1" dirty="0">
                <a:solidFill>
                  <a:srgbClr val="0F6FC6"/>
                </a:solidFill>
                <a:latin typeface="Times New Roman"/>
                <a:ea typeface="Calibri"/>
                <a:cs typeface="Times New Roman"/>
              </a:rPr>
              <a:t>также </a:t>
            </a:r>
            <a:r>
              <a:rPr lang="ru-RU" sz="1600" b="1" dirty="0" smtClean="0">
                <a:solidFill>
                  <a:srgbClr val="0F6FC6"/>
                </a:solidFill>
                <a:latin typeface="Times New Roman"/>
                <a:ea typeface="Calibri"/>
                <a:cs typeface="Times New Roman"/>
              </a:rPr>
              <a:t>иной просроченной </a:t>
            </a:r>
            <a:r>
              <a:rPr lang="ru-RU" sz="1600" b="1" dirty="0">
                <a:solidFill>
                  <a:srgbClr val="0F6FC6"/>
                </a:solidFill>
                <a:latin typeface="Times New Roman"/>
                <a:ea typeface="Calibri"/>
                <a:cs typeface="Times New Roman"/>
              </a:rPr>
              <a:t>(</a:t>
            </a:r>
            <a:r>
              <a:rPr lang="ru-RU" sz="1600" b="1" dirty="0" smtClean="0">
                <a:solidFill>
                  <a:srgbClr val="0F6FC6"/>
                </a:solidFill>
                <a:latin typeface="Times New Roman"/>
                <a:ea typeface="Calibri"/>
                <a:cs typeface="Times New Roman"/>
              </a:rPr>
              <a:t>неурегулированной) </a:t>
            </a:r>
            <a:r>
              <a:rPr lang="ru-RU" sz="1600" b="1" dirty="0">
                <a:solidFill>
                  <a:srgbClr val="0F6FC6"/>
                </a:solidFill>
                <a:latin typeface="Times New Roman"/>
                <a:ea typeface="Calibri"/>
                <a:cs typeface="Times New Roman"/>
              </a:rPr>
              <a:t>задолженность по денежным обязательствам перед краевым бюджетом</a:t>
            </a:r>
            <a:endParaRPr lang="ru-RU" sz="1600" b="1" dirty="0">
              <a:solidFill>
                <a:srgbClr val="0F6FC6"/>
              </a:solidFill>
              <a:ea typeface="Calibri"/>
              <a:cs typeface="Times New Roman"/>
            </a:endParaRPr>
          </a:p>
          <a:p>
            <a:pPr algn="just"/>
            <a:endParaRPr lang="en-US" altLang="ru-RU" sz="1600" b="1" dirty="0">
              <a:solidFill>
                <a:srgbClr val="0F6FC6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1248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-34506" y="0"/>
            <a:ext cx="12192000" cy="6858000"/>
          </a:xfrm>
          <a:prstGeom prst="rect">
            <a:avLst/>
          </a:prstGeom>
          <a:solidFill>
            <a:srgbClr val="8AD7F8"/>
          </a:solidFill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04DC0-C086-4048-9F5E-96C617D4A6F5}" type="slidenum">
              <a:rPr lang="ru-RU" b="1" smtClean="0">
                <a:solidFill>
                  <a:srgbClr val="17406D"/>
                </a:solidFill>
              </a:rPr>
              <a:pPr/>
              <a:t>5</a:t>
            </a:fld>
            <a:endParaRPr lang="ru-RU" b="1" dirty="0">
              <a:solidFill>
                <a:srgbClr val="17406D"/>
              </a:solidFill>
            </a:endParaRPr>
          </a:p>
        </p:txBody>
      </p:sp>
      <p:sp>
        <p:nvSpPr>
          <p:cNvPr id="17" name="AutoShape 14"/>
          <p:cNvSpPr>
            <a:spLocks noChangeArrowheads="1"/>
          </p:cNvSpPr>
          <p:nvPr/>
        </p:nvSpPr>
        <p:spPr bwMode="gray">
          <a:xfrm>
            <a:off x="6484189" y="298149"/>
            <a:ext cx="4516918" cy="504108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12700" cmpd="dbl" algn="ctr">
            <a:solidFill>
              <a:srgbClr val="00206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ru-RU" altLang="ru-RU" sz="1600" dirty="0" smtClean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КРИТЕРИИ ОТБОРА РАБОТОДАТЕЛЕЙ</a:t>
            </a:r>
            <a:endParaRPr lang="en-US" altLang="ru-RU" sz="1600" dirty="0">
              <a:solidFill>
                <a:schemeClr val="tx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153064" y="2467155"/>
            <a:ext cx="9903124" cy="1785669"/>
          </a:xfrm>
          <a:prstGeom prst="roundRect">
            <a:avLst/>
          </a:prstGeom>
          <a:solidFill>
            <a:schemeClr val="accent1">
              <a:lumMod val="20000"/>
              <a:lumOff val="80000"/>
              <a:alpha val="38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rgbClr val="0F6FC6"/>
                </a:solidFill>
                <a:latin typeface="Times New Roman" pitchFamily="18" charset="0"/>
                <a:cs typeface="Times New Roman" pitchFamily="18" charset="0"/>
              </a:rPr>
              <a:t>работодатель не </a:t>
            </a:r>
            <a:r>
              <a:rPr lang="ru-RU" sz="1600" b="1" dirty="0">
                <a:solidFill>
                  <a:srgbClr val="0F6FC6"/>
                </a:solidFill>
                <a:latin typeface="Times New Roman" pitchFamily="18" charset="0"/>
                <a:cs typeface="Times New Roman" pitchFamily="18" charset="0"/>
              </a:rPr>
              <a:t>должен являться иностранным юридическим лицом, а также российским юридическим лицом, в уставном (складочном) капитале которого доля участия иностранных </a:t>
            </a:r>
            <a:r>
              <a:rPr lang="ru-RU" sz="1600" b="1" dirty="0" smtClean="0">
                <a:solidFill>
                  <a:srgbClr val="0F6FC6"/>
                </a:solidFill>
                <a:latin typeface="Times New Roman" pitchFamily="18" charset="0"/>
                <a:cs typeface="Times New Roman" pitchFamily="18" charset="0"/>
              </a:rPr>
              <a:t>юридических лиц, местом </a:t>
            </a:r>
            <a:r>
              <a:rPr lang="ru-RU" sz="1600" b="1" dirty="0">
                <a:solidFill>
                  <a:srgbClr val="0F6FC6"/>
                </a:solidFill>
                <a:latin typeface="Times New Roman" pitchFamily="18" charset="0"/>
                <a:cs typeface="Times New Roman" pitchFamily="18" charset="0"/>
              </a:rPr>
              <a:t>регистрации которых является государство или </a:t>
            </a:r>
            <a:r>
              <a:rPr lang="ru-RU" sz="1600" b="1" dirty="0" smtClean="0">
                <a:solidFill>
                  <a:srgbClr val="0F6FC6"/>
                </a:solidFill>
                <a:latin typeface="Times New Roman" pitchFamily="18" charset="0"/>
                <a:cs typeface="Times New Roman" pitchFamily="18" charset="0"/>
              </a:rPr>
              <a:t>территория, предоставляющие </a:t>
            </a:r>
            <a:r>
              <a:rPr lang="ru-RU" sz="1600" b="1" dirty="0">
                <a:solidFill>
                  <a:srgbClr val="0F6FC6"/>
                </a:solidFill>
                <a:latin typeface="Times New Roman" pitchFamily="18" charset="0"/>
                <a:cs typeface="Times New Roman" pitchFamily="18" charset="0"/>
              </a:rPr>
              <a:t>льготный налоговый режим налогообложения и (или) не предусматривающих </a:t>
            </a:r>
            <a:r>
              <a:rPr lang="ru-RU" sz="1600" b="1" dirty="0" smtClean="0">
                <a:solidFill>
                  <a:srgbClr val="0F6FC6"/>
                </a:solidFill>
                <a:latin typeface="Times New Roman" pitchFamily="18" charset="0"/>
                <a:cs typeface="Times New Roman" pitchFamily="18" charset="0"/>
              </a:rPr>
              <a:t>раскрытия и </a:t>
            </a:r>
            <a:r>
              <a:rPr lang="ru-RU" sz="1600" b="1" dirty="0">
                <a:solidFill>
                  <a:srgbClr val="0F6FC6"/>
                </a:solidFill>
                <a:latin typeface="Times New Roman" pitchFamily="18" charset="0"/>
                <a:cs typeface="Times New Roman" pitchFamily="18" charset="0"/>
              </a:rPr>
              <a:t>предоставления информации при проведении финансовых операций (офшорные зоны) в отношении таких юридических лиц, в совокупности превышает 50 </a:t>
            </a:r>
            <a:r>
              <a:rPr lang="ru-RU" sz="1600" b="1" dirty="0" smtClean="0">
                <a:solidFill>
                  <a:srgbClr val="0F6FC6"/>
                </a:solidFill>
                <a:latin typeface="Times New Roman" pitchFamily="18" charset="0"/>
                <a:cs typeface="Times New Roman" pitchFamily="18" charset="0"/>
              </a:rPr>
              <a:t>процентов</a:t>
            </a:r>
            <a:endParaRPr lang="ru-RU" sz="1600" b="1" dirty="0">
              <a:solidFill>
                <a:srgbClr val="0F6FC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130061" y="4373593"/>
            <a:ext cx="9816860" cy="1328467"/>
          </a:xfrm>
          <a:prstGeom prst="roundRect">
            <a:avLst/>
          </a:prstGeom>
          <a:solidFill>
            <a:schemeClr val="accent1">
              <a:lumMod val="20000"/>
              <a:lumOff val="80000"/>
              <a:alpha val="38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ru-RU" sz="1600" b="1" dirty="0">
                <a:solidFill>
                  <a:srgbClr val="0F6FC6"/>
                </a:solidFill>
                <a:latin typeface="Times New Roman" pitchFamily="18" charset="0"/>
                <a:cs typeface="Times New Roman" pitchFamily="18" charset="0"/>
              </a:rPr>
              <a:t>в реестре дисквалифицированных лиц отсутствуют сведения о дисквалифицированных руководителе, членах коллегиального исполнительного органа, лице, исполняющем функции единоличного исполнительного органа, или главном бухгалтере участника отбора, являющегося юридическим лицом, об индивидуальном предпринимателе и о физическом лице – производителе товаров, работ, услуг</a:t>
            </a:r>
            <a:endParaRPr lang="en-US" altLang="ru-RU" sz="1600" b="1" dirty="0">
              <a:solidFill>
                <a:srgbClr val="0F6FC6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153064" y="1190444"/>
            <a:ext cx="9816860" cy="1216325"/>
          </a:xfrm>
          <a:prstGeom prst="roundRect">
            <a:avLst/>
          </a:prstGeom>
          <a:solidFill>
            <a:schemeClr val="accent1">
              <a:lumMod val="20000"/>
              <a:lumOff val="80000"/>
              <a:alpha val="38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altLang="ru-RU" sz="1600" b="1" dirty="0">
                <a:solidFill>
                  <a:srgbClr val="0F6FC6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работодатель не должен на момент участия в </a:t>
            </a:r>
            <a:r>
              <a:rPr lang="ru-RU" altLang="ru-RU" sz="1600" b="1" dirty="0" smtClean="0">
                <a:solidFill>
                  <a:srgbClr val="0F6FC6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дополнительных мероприятиях получать </a:t>
            </a:r>
            <a:r>
              <a:rPr lang="ru-RU" altLang="ru-RU" sz="1600" b="1" dirty="0">
                <a:solidFill>
                  <a:srgbClr val="0F6FC6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средства из краевого бюджета </a:t>
            </a:r>
            <a:r>
              <a:rPr lang="ru-RU" altLang="ru-RU" sz="1600" b="1" dirty="0" smtClean="0">
                <a:solidFill>
                  <a:srgbClr val="0F6FC6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на </a:t>
            </a:r>
            <a:r>
              <a:rPr lang="ru-RU" altLang="ru-RU" sz="1600" b="1" dirty="0">
                <a:solidFill>
                  <a:srgbClr val="0F6FC6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основании иных нормативных правовых актов на  частичную оплату труда при организации общественных работ и на частичную оплату труда и материально-техническое оснащение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173193" y="5786169"/>
            <a:ext cx="9816860" cy="842513"/>
          </a:xfrm>
          <a:prstGeom prst="roundRect">
            <a:avLst/>
          </a:prstGeom>
          <a:solidFill>
            <a:schemeClr val="accent1">
              <a:lumMod val="20000"/>
              <a:lumOff val="80000"/>
              <a:alpha val="38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ru-RU" sz="1600" b="1" dirty="0">
                <a:solidFill>
                  <a:srgbClr val="0F6FC6"/>
                </a:solidFill>
                <a:latin typeface="Times New Roman" pitchFamily="18" charset="0"/>
                <a:cs typeface="Times New Roman" pitchFamily="18" charset="0"/>
              </a:rPr>
              <a:t>отсутствие у работодателя ограничительных мер, направленных на обеспечение санитарно-эпидемиологического благополучия населения в связи с распространением новой </a:t>
            </a:r>
            <a:r>
              <a:rPr lang="ru-RU" sz="1600" b="1" dirty="0" err="1">
                <a:solidFill>
                  <a:srgbClr val="0F6FC6"/>
                </a:solidFill>
                <a:latin typeface="Times New Roman" pitchFamily="18" charset="0"/>
                <a:cs typeface="Times New Roman" pitchFamily="18" charset="0"/>
              </a:rPr>
              <a:t>коронавирусной</a:t>
            </a:r>
            <a:r>
              <a:rPr lang="ru-RU" sz="1600" b="1" dirty="0">
                <a:solidFill>
                  <a:srgbClr val="0F6F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rgbClr val="0F6FC6"/>
                </a:solidFill>
                <a:latin typeface="Times New Roman" pitchFamily="18" charset="0"/>
                <a:cs typeface="Times New Roman" pitchFamily="18" charset="0"/>
              </a:rPr>
              <a:t>инфекции</a:t>
            </a:r>
            <a:endParaRPr lang="en-US" altLang="ru-RU" sz="1600" b="1" dirty="0">
              <a:solidFill>
                <a:srgbClr val="0F6FC6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685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-34506" y="0"/>
            <a:ext cx="12192000" cy="6858000"/>
          </a:xfrm>
          <a:prstGeom prst="rect">
            <a:avLst/>
          </a:prstGeom>
          <a:solidFill>
            <a:srgbClr val="8AD7F8"/>
          </a:solidFill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04DC0-C086-4048-9F5E-96C617D4A6F5}" type="slidenum">
              <a:rPr lang="ru-RU" b="1" smtClean="0">
                <a:solidFill>
                  <a:srgbClr val="17406D"/>
                </a:solidFill>
              </a:rPr>
              <a:pPr/>
              <a:t>6</a:t>
            </a:fld>
            <a:endParaRPr lang="ru-RU" b="1" dirty="0">
              <a:solidFill>
                <a:srgbClr val="17406D"/>
              </a:solidFill>
            </a:endParaRPr>
          </a:p>
        </p:txBody>
      </p:sp>
      <p:sp>
        <p:nvSpPr>
          <p:cNvPr id="17" name="AutoShape 14"/>
          <p:cNvSpPr>
            <a:spLocks noChangeArrowheads="1"/>
          </p:cNvSpPr>
          <p:nvPr/>
        </p:nvSpPr>
        <p:spPr bwMode="gray">
          <a:xfrm>
            <a:off x="2872596" y="298148"/>
            <a:ext cx="8128512" cy="581745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12700" cmpd="dbl" algn="ctr">
            <a:solidFill>
              <a:srgbClr val="00206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ru-RU" altLang="ru-RU" sz="16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ПРЕДОСТАВЛЕНИЕ СУБСИДИИ НА ОБЩЕСТВЕННЫЕ РАБОТЫ</a:t>
            </a:r>
            <a:endParaRPr lang="en-US" altLang="ru-RU" sz="16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193320" y="1895656"/>
            <a:ext cx="9736347" cy="1114963"/>
          </a:xfrm>
          <a:prstGeom prst="roundRect">
            <a:avLst/>
          </a:prstGeom>
          <a:solidFill>
            <a:schemeClr val="accent1">
              <a:lumMod val="20000"/>
              <a:lumOff val="80000"/>
              <a:alpha val="38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Субсидия на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общественные работы предоставляется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работодателю за период </a:t>
            </a:r>
            <a:b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занятости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общественных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работах, но не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более 3 месяцев</a:t>
            </a:r>
            <a:endParaRPr lang="en-US" altLang="ru-RU" sz="2000" b="1" dirty="0">
              <a:solidFill>
                <a:srgbClr val="002060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233576" y="3830129"/>
            <a:ext cx="9816860" cy="1742536"/>
          </a:xfrm>
          <a:prstGeom prst="roundRect">
            <a:avLst/>
          </a:prstGeom>
          <a:solidFill>
            <a:schemeClr val="accent1">
              <a:lumMod val="20000"/>
              <a:lumOff val="80000"/>
              <a:alpha val="38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ru-RU" sz="2000" b="1" dirty="0" smtClean="0">
                <a:solidFill>
                  <a:srgbClr val="FF0000"/>
                </a:solidFill>
              </a:rPr>
              <a:t>Размер </a:t>
            </a:r>
            <a:r>
              <a:rPr lang="ru-RU" sz="2000" b="1" dirty="0">
                <a:solidFill>
                  <a:srgbClr val="002060"/>
                </a:solidFill>
              </a:rPr>
              <a:t>возмещения затрат на заработную плату направленного на общественные работы ищущего работу гражданина,</a:t>
            </a:r>
            <a:r>
              <a:rPr lang="ru-RU" sz="2000" b="1" dirty="0">
                <a:solidFill>
                  <a:srgbClr val="FF0000"/>
                </a:solidFill>
              </a:rPr>
              <a:t> равный величине минимального размера оплаты труда, </a:t>
            </a:r>
            <a:r>
              <a:rPr lang="ru-RU" sz="2000" b="1" dirty="0">
                <a:solidFill>
                  <a:srgbClr val="002060"/>
                </a:solidFill>
              </a:rPr>
              <a:t>установленного Федеральным законом от 19.06.2000 № 82-ФЗ «О минимальном размере оплаты труда», увеличенного на сумму страховых взносов в государственные внебюджетные фонды и районный коэффициент</a:t>
            </a:r>
            <a:endParaRPr lang="en-US" altLang="ru-RU" sz="2000" b="1" dirty="0">
              <a:solidFill>
                <a:srgbClr val="002060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2750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204000" cy="6864750"/>
          </a:xfrm>
          <a:prstGeom prst="rect">
            <a:avLst/>
          </a:prstGeom>
          <a:solidFill>
            <a:schemeClr val="accent1">
              <a:lumMod val="75000"/>
              <a:alpha val="43000"/>
            </a:schemeClr>
          </a:solidFill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04DC0-C086-4048-9F5E-96C617D4A6F5}" type="slidenum">
              <a:rPr lang="ru-RU" b="1" smtClean="0">
                <a:solidFill>
                  <a:srgbClr val="17406D"/>
                </a:solidFill>
              </a:rPr>
              <a:pPr/>
              <a:t>7</a:t>
            </a:fld>
            <a:endParaRPr lang="ru-RU" b="1" dirty="0">
              <a:solidFill>
                <a:srgbClr val="17406D"/>
              </a:solidFill>
            </a:endParaRPr>
          </a:p>
        </p:txBody>
      </p:sp>
      <p:sp>
        <p:nvSpPr>
          <p:cNvPr id="26" name="Горизонтальный свиток 25"/>
          <p:cNvSpPr/>
          <p:nvPr/>
        </p:nvSpPr>
        <p:spPr>
          <a:xfrm>
            <a:off x="4473034" y="170635"/>
            <a:ext cx="6795996" cy="968051"/>
          </a:xfrm>
          <a:prstGeom prst="horizontalScroll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b="1" u="sng" dirty="0" smtClean="0">
                <a:solidFill>
                  <a:srgbClr val="D15A3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Финансовая поддержка работодателей .</a:t>
            </a:r>
          </a:p>
          <a:p>
            <a:pPr algn="ctr"/>
            <a:r>
              <a:rPr lang="ru-RU" altLang="ru-RU" b="1" u="sng" dirty="0" smtClean="0">
                <a:solidFill>
                  <a:srgbClr val="D15A3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Общественные работы</a:t>
            </a:r>
            <a:endParaRPr lang="ru-RU" altLang="ru-RU" b="1" u="sng" dirty="0">
              <a:solidFill>
                <a:srgbClr val="D15A3E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3" name="Стрелка вверх 32"/>
          <p:cNvSpPr/>
          <p:nvPr/>
        </p:nvSpPr>
        <p:spPr>
          <a:xfrm rot="10800000">
            <a:off x="5511554" y="2242868"/>
            <a:ext cx="243219" cy="212509"/>
          </a:xfrm>
          <a:prstGeom prst="upArrow">
            <a:avLst/>
          </a:prstGeom>
          <a:solidFill>
            <a:srgbClr val="D15A3E">
              <a:alpha val="70000"/>
            </a:srgb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D15A3E"/>
              </a:solidFill>
            </a:endParaRPr>
          </a:p>
        </p:txBody>
      </p:sp>
      <p:sp>
        <p:nvSpPr>
          <p:cNvPr id="22" name="AutoShape 14"/>
          <p:cNvSpPr>
            <a:spLocks noChangeArrowheads="1"/>
          </p:cNvSpPr>
          <p:nvPr/>
        </p:nvSpPr>
        <p:spPr bwMode="gray">
          <a:xfrm>
            <a:off x="465826" y="1408373"/>
            <a:ext cx="10688129" cy="834495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34925" cmpd="dbl" algn="ctr">
            <a:solidFill>
              <a:schemeClr val="tx2">
                <a:lumMod val="40000"/>
                <a:lumOff val="60000"/>
                <a:alpha val="42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just"/>
            <a:r>
              <a:rPr lang="ru-RU" altLang="ru-RU" sz="1600" dirty="0" smtClean="0">
                <a:solidFill>
                  <a:srgbClr val="00206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1.Работодатель  подает в центр занятости населения заявку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участия в отборе </a:t>
            </a:r>
            <a:r>
              <a:rPr lang="ru-RU" altLang="ru-RU" sz="1600" dirty="0">
                <a:solidFill>
                  <a:srgbClr val="00206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 </a:t>
            </a:r>
            <a:r>
              <a:rPr lang="ru-RU" altLang="ru-RU" sz="1600" dirty="0" smtClean="0">
                <a:solidFill>
                  <a:srgbClr val="00206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(на </a:t>
            </a:r>
            <a:r>
              <a:rPr lang="ru-RU" altLang="ru-RU" sz="1600" dirty="0">
                <a:solidFill>
                  <a:srgbClr val="00206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бумажном </a:t>
            </a:r>
            <a:r>
              <a:rPr lang="ru-RU" altLang="ru-RU" sz="1600" dirty="0" smtClean="0">
                <a:solidFill>
                  <a:srgbClr val="00206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носителе </a:t>
            </a:r>
          </a:p>
          <a:p>
            <a:pPr algn="just"/>
            <a:r>
              <a:rPr lang="ru-RU" altLang="ru-RU" sz="1600" dirty="0" smtClean="0">
                <a:solidFill>
                  <a:srgbClr val="00206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 лично, почтовым отправлением, либо в электронной форме на адрес электронной почты центра занятости населения)</a:t>
            </a:r>
            <a:endParaRPr lang="ru-RU" altLang="ru-RU" sz="1600" dirty="0">
              <a:solidFill>
                <a:srgbClr val="002060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19" name="AutoShape 14"/>
          <p:cNvSpPr>
            <a:spLocks noChangeArrowheads="1"/>
          </p:cNvSpPr>
          <p:nvPr/>
        </p:nvSpPr>
        <p:spPr bwMode="gray">
          <a:xfrm>
            <a:off x="482352" y="2476645"/>
            <a:ext cx="10688129" cy="584933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34925" cmpd="dbl" algn="ctr">
            <a:solidFill>
              <a:schemeClr val="tx2">
                <a:lumMod val="40000"/>
                <a:lumOff val="60000"/>
                <a:alpha val="42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just"/>
            <a:r>
              <a:rPr lang="ru-RU" alt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2. Работодатель  подает вакансию на Единую цифровую платформу в сфере занятости  и трудовых отношений</a:t>
            </a:r>
          </a:p>
          <a:p>
            <a:pPr algn="just"/>
            <a:r>
              <a:rPr lang="ru-RU" alt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«Работа в России»</a:t>
            </a:r>
          </a:p>
        </p:txBody>
      </p:sp>
      <p:sp>
        <p:nvSpPr>
          <p:cNvPr id="24" name="Стрелка вверх 23"/>
          <p:cNvSpPr/>
          <p:nvPr/>
        </p:nvSpPr>
        <p:spPr>
          <a:xfrm rot="10800000">
            <a:off x="5511553" y="3042199"/>
            <a:ext cx="243219" cy="212509"/>
          </a:xfrm>
          <a:prstGeom prst="upArrow">
            <a:avLst/>
          </a:prstGeom>
          <a:solidFill>
            <a:srgbClr val="D15A3E">
              <a:alpha val="70000"/>
            </a:srgb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D15A3E"/>
              </a:solidFill>
            </a:endParaRPr>
          </a:p>
        </p:txBody>
      </p:sp>
      <p:sp>
        <p:nvSpPr>
          <p:cNvPr id="25" name="AutoShape 14"/>
          <p:cNvSpPr>
            <a:spLocks noChangeArrowheads="1"/>
          </p:cNvSpPr>
          <p:nvPr/>
        </p:nvSpPr>
        <p:spPr bwMode="gray">
          <a:xfrm>
            <a:off x="474084" y="3244504"/>
            <a:ext cx="10671601" cy="331285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34925" cmpd="dbl" algn="ctr">
            <a:solidFill>
              <a:schemeClr val="tx2">
                <a:lumMod val="40000"/>
                <a:lumOff val="60000"/>
                <a:alpha val="42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just"/>
            <a:r>
              <a:rPr lang="ru-RU" alt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3. Работодатель  получает уведомление от центра занятости населения о принятом решении </a:t>
            </a:r>
          </a:p>
        </p:txBody>
      </p:sp>
      <p:sp>
        <p:nvSpPr>
          <p:cNvPr id="27" name="Стрелка вверх 26"/>
          <p:cNvSpPr/>
          <p:nvPr/>
        </p:nvSpPr>
        <p:spPr>
          <a:xfrm rot="10800000">
            <a:off x="5533958" y="3575789"/>
            <a:ext cx="243219" cy="212509"/>
          </a:xfrm>
          <a:prstGeom prst="upArrow">
            <a:avLst/>
          </a:prstGeom>
          <a:solidFill>
            <a:srgbClr val="D15A3E">
              <a:alpha val="70000"/>
            </a:srgb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D15A3E"/>
              </a:solidFill>
            </a:endParaRPr>
          </a:p>
        </p:txBody>
      </p:sp>
      <p:sp>
        <p:nvSpPr>
          <p:cNvPr id="28" name="AutoShape 14"/>
          <p:cNvSpPr>
            <a:spLocks noChangeArrowheads="1"/>
          </p:cNvSpPr>
          <p:nvPr/>
        </p:nvSpPr>
        <p:spPr bwMode="gray">
          <a:xfrm>
            <a:off x="482354" y="3792466"/>
            <a:ext cx="10671601" cy="331285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34925" cmpd="dbl" algn="ctr">
            <a:solidFill>
              <a:schemeClr val="tx2">
                <a:lumMod val="40000"/>
                <a:lumOff val="60000"/>
                <a:alpha val="42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just"/>
            <a:r>
              <a:rPr lang="ru-RU" alt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4. Работодатель  заключает договор с центром занятости населения</a:t>
            </a:r>
          </a:p>
        </p:txBody>
      </p:sp>
      <p:sp>
        <p:nvSpPr>
          <p:cNvPr id="29" name="AutoShape 14"/>
          <p:cNvSpPr>
            <a:spLocks noChangeArrowheads="1"/>
          </p:cNvSpPr>
          <p:nvPr/>
        </p:nvSpPr>
        <p:spPr bwMode="gray">
          <a:xfrm>
            <a:off x="494747" y="4336261"/>
            <a:ext cx="10663337" cy="447873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34925" cmpd="dbl" algn="ctr">
            <a:solidFill>
              <a:schemeClr val="tx2">
                <a:lumMod val="40000"/>
                <a:lumOff val="60000"/>
                <a:alpha val="42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just"/>
            <a:r>
              <a:rPr lang="ru-RU" alt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5. </a:t>
            </a:r>
            <a:r>
              <a:rPr lang="ru-RU" altLang="ru-RU" sz="1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Работодатель  в срок не позднее 3 рабочих дней со дня направления </a:t>
            </a:r>
            <a:r>
              <a:rPr lang="ru-RU" alt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центром </a:t>
            </a:r>
            <a:r>
              <a:rPr lang="ru-RU" altLang="ru-RU" sz="1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занятости </a:t>
            </a:r>
            <a:r>
              <a:rPr lang="ru-RU" alt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населения гражданина </a:t>
            </a:r>
            <a:endParaRPr lang="ru-RU" altLang="ru-RU" sz="16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  <a:p>
            <a:pPr algn="just"/>
            <a:r>
              <a:rPr lang="ru-RU" alt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принимает его на  работу</a:t>
            </a:r>
          </a:p>
        </p:txBody>
      </p:sp>
      <p:sp>
        <p:nvSpPr>
          <p:cNvPr id="30" name="Стрелка вверх 29"/>
          <p:cNvSpPr/>
          <p:nvPr/>
        </p:nvSpPr>
        <p:spPr>
          <a:xfrm rot="10800000">
            <a:off x="5557530" y="4123751"/>
            <a:ext cx="243219" cy="212509"/>
          </a:xfrm>
          <a:prstGeom prst="upArrow">
            <a:avLst/>
          </a:prstGeom>
          <a:solidFill>
            <a:srgbClr val="D15A3E">
              <a:alpha val="70000"/>
            </a:srgb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D15A3E"/>
              </a:solidFill>
            </a:endParaRPr>
          </a:p>
        </p:txBody>
      </p:sp>
      <p:sp>
        <p:nvSpPr>
          <p:cNvPr id="14" name="Стрелка вверх 13"/>
          <p:cNvSpPr/>
          <p:nvPr/>
        </p:nvSpPr>
        <p:spPr>
          <a:xfrm rot="10800000">
            <a:off x="5566671" y="4784134"/>
            <a:ext cx="243219" cy="212509"/>
          </a:xfrm>
          <a:prstGeom prst="upArrow">
            <a:avLst/>
          </a:prstGeom>
          <a:solidFill>
            <a:srgbClr val="D15A3E">
              <a:alpha val="70000"/>
            </a:srgb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D15A3E"/>
              </a:solidFill>
            </a:endParaRPr>
          </a:p>
        </p:txBody>
      </p:sp>
      <p:sp>
        <p:nvSpPr>
          <p:cNvPr id="15" name="AutoShape 14"/>
          <p:cNvSpPr>
            <a:spLocks noChangeArrowheads="1"/>
          </p:cNvSpPr>
          <p:nvPr/>
        </p:nvSpPr>
        <p:spPr bwMode="gray">
          <a:xfrm>
            <a:off x="498880" y="4996644"/>
            <a:ext cx="10671601" cy="681191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34925" cmpd="dbl" algn="ctr">
            <a:solidFill>
              <a:schemeClr val="tx2">
                <a:lumMod val="40000"/>
                <a:lumOff val="60000"/>
                <a:alpha val="42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just"/>
            <a:r>
              <a:rPr lang="ru-RU" alt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6. Работодатель  ежемесячно представляет в центр занятости населения: заявление о перечислении субсидии,</a:t>
            </a:r>
            <a:br>
              <a:rPr lang="ru-RU" alt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</a:br>
            <a:r>
              <a:rPr lang="ru-RU" alt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копии срочных трудовых договоров, заключенных с работниками,  копии приказов о приеме работника на работу</a:t>
            </a:r>
          </a:p>
        </p:txBody>
      </p:sp>
      <p:sp>
        <p:nvSpPr>
          <p:cNvPr id="16" name="Стрелка вверх 15"/>
          <p:cNvSpPr/>
          <p:nvPr/>
        </p:nvSpPr>
        <p:spPr>
          <a:xfrm rot="10800000">
            <a:off x="5597460" y="5677835"/>
            <a:ext cx="243219" cy="212509"/>
          </a:xfrm>
          <a:prstGeom prst="upArrow">
            <a:avLst/>
          </a:prstGeom>
          <a:solidFill>
            <a:srgbClr val="D15A3E">
              <a:alpha val="70000"/>
            </a:srgb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D15A3E"/>
              </a:solidFill>
            </a:endParaRPr>
          </a:p>
        </p:txBody>
      </p:sp>
      <p:sp>
        <p:nvSpPr>
          <p:cNvPr id="17" name="AutoShape 14"/>
          <p:cNvSpPr>
            <a:spLocks noChangeArrowheads="1"/>
          </p:cNvSpPr>
          <p:nvPr/>
        </p:nvSpPr>
        <p:spPr bwMode="gray">
          <a:xfrm>
            <a:off x="591224" y="5890345"/>
            <a:ext cx="10579258" cy="340595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34925" cmpd="dbl" algn="ctr">
            <a:solidFill>
              <a:schemeClr val="tx2">
                <a:lumMod val="40000"/>
                <a:lumOff val="60000"/>
                <a:alpha val="42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just"/>
            <a:r>
              <a:rPr lang="ru-RU" alt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7. Центр занятости населения ежемесячно перечисляет работодателю авансовый платеж (в течение 10 рабочих дней) </a:t>
            </a:r>
          </a:p>
        </p:txBody>
      </p:sp>
    </p:spTree>
    <p:extLst>
      <p:ext uri="{BB962C8B-B14F-4D97-AF65-F5344CB8AC3E}">
        <p14:creationId xmlns:p14="http://schemas.microsoft.com/office/powerpoint/2010/main" xmlns="" val="456011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0" y="45007"/>
            <a:ext cx="12204000" cy="6864750"/>
          </a:xfrm>
          <a:prstGeom prst="rect">
            <a:avLst/>
          </a:prstGeom>
          <a:solidFill>
            <a:schemeClr val="accent1">
              <a:lumMod val="75000"/>
              <a:alpha val="49000"/>
            </a:schemeClr>
          </a:solidFill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04DC0-C086-4048-9F5E-96C617D4A6F5}" type="slidenum">
              <a:rPr lang="ru-RU" b="1" smtClean="0">
                <a:solidFill>
                  <a:srgbClr val="17406D"/>
                </a:solidFill>
              </a:rPr>
              <a:pPr/>
              <a:t>8</a:t>
            </a:fld>
            <a:endParaRPr lang="ru-RU" b="1" dirty="0">
              <a:solidFill>
                <a:srgbClr val="17406D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252823" y="2759117"/>
            <a:ext cx="2919872" cy="2511623"/>
          </a:xfrm>
          <a:prstGeom prst="ellipse">
            <a:avLst/>
          </a:prstGeom>
          <a:solidFill>
            <a:srgbClr val="FFFF00">
              <a:alpha val="46000"/>
            </a:srgbClr>
          </a:solidFill>
          <a:ln w="19050" cap="rnd">
            <a:solidFill>
              <a:srgbClr val="3366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rgbClr val="D15A3E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Основные виды общественных работ</a:t>
            </a:r>
            <a:endParaRPr lang="ru-RU" b="1" dirty="0">
              <a:solidFill>
                <a:schemeClr val="tx1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659928" y="1975389"/>
            <a:ext cx="3235233" cy="816486"/>
          </a:xfrm>
          <a:prstGeom prst="roundRect">
            <a:avLst/>
          </a:prstGeom>
          <a:solidFill>
            <a:schemeClr val="accent1">
              <a:lumMod val="20000"/>
              <a:lumOff val="80000"/>
              <a:alpha val="38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уборка, благоустройство</a:t>
            </a:r>
            <a:b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озеленение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территорий</a:t>
            </a:r>
            <a:endParaRPr lang="ru-RU" altLang="ru-RU" sz="1600" b="1" dirty="0">
              <a:solidFill>
                <a:srgbClr val="FF0000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23242" y="1975389"/>
            <a:ext cx="3161558" cy="813814"/>
          </a:xfrm>
          <a:prstGeom prst="roundRect">
            <a:avLst/>
          </a:prstGeom>
          <a:solidFill>
            <a:schemeClr val="accent1">
              <a:lumMod val="20000"/>
              <a:lumOff val="80000"/>
              <a:alpha val="38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работы в сельском хозяйстве при проведении посевной различных культур</a:t>
            </a:r>
            <a:endParaRPr lang="ru-RU" altLang="ru-RU" sz="1600" dirty="0">
              <a:solidFill>
                <a:srgbClr val="FF0000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33874" y="3664564"/>
            <a:ext cx="3161558" cy="596971"/>
          </a:xfrm>
          <a:prstGeom prst="roundRect">
            <a:avLst/>
          </a:prstGeom>
          <a:solidFill>
            <a:schemeClr val="accent1">
              <a:lumMod val="20000"/>
              <a:lumOff val="80000"/>
              <a:alpha val="38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дорожные работы</a:t>
            </a:r>
            <a:endParaRPr lang="ru-RU" altLang="ru-RU" sz="1600" b="1" dirty="0">
              <a:solidFill>
                <a:srgbClr val="FF0000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7908185" y="4978397"/>
            <a:ext cx="2738718" cy="655608"/>
          </a:xfrm>
          <a:prstGeom prst="roundRect">
            <a:avLst/>
          </a:prstGeom>
          <a:solidFill>
            <a:schemeClr val="accent1">
              <a:lumMod val="20000"/>
              <a:lumOff val="80000"/>
              <a:alpha val="38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учет и оформление документов</a:t>
            </a:r>
            <a:endParaRPr lang="ru-RU" altLang="ru-RU" sz="1600" dirty="0">
              <a:solidFill>
                <a:srgbClr val="FF0000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981481" y="3664564"/>
            <a:ext cx="3161558" cy="592174"/>
          </a:xfrm>
          <a:prstGeom prst="roundRect">
            <a:avLst/>
          </a:prstGeom>
          <a:solidFill>
            <a:schemeClr val="accent1">
              <a:lumMod val="20000"/>
              <a:lumOff val="80000"/>
              <a:alpha val="38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неквалифицированная помощь продавцам и поварам</a:t>
            </a:r>
            <a:endParaRPr lang="ru-RU" altLang="ru-RU" sz="1600" b="1" dirty="0">
              <a:solidFill>
                <a:srgbClr val="FF0000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5697505" y="1639019"/>
            <a:ext cx="0" cy="112009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3623094" y="2759117"/>
            <a:ext cx="923027" cy="51748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>
            <a:off x="6849374" y="2780364"/>
            <a:ext cx="818853" cy="42866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3495432" y="3988975"/>
            <a:ext cx="757391" cy="149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H="1">
            <a:off x="7172695" y="3990473"/>
            <a:ext cx="80878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Скругленный прямоугольник 26"/>
          <p:cNvSpPr/>
          <p:nvPr/>
        </p:nvSpPr>
        <p:spPr>
          <a:xfrm>
            <a:off x="4116726" y="1060277"/>
            <a:ext cx="3161558" cy="578742"/>
          </a:xfrm>
          <a:prstGeom prst="roundRect">
            <a:avLst/>
          </a:prstGeom>
          <a:solidFill>
            <a:schemeClr val="accent1">
              <a:lumMod val="20000"/>
              <a:lumOff val="80000"/>
              <a:alpha val="38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ремонтные и строительные работы</a:t>
            </a:r>
            <a:endParaRPr lang="ru-RU" altLang="ru-RU" sz="1600" b="1" dirty="0">
              <a:solidFill>
                <a:srgbClr val="FF0000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6768181" y="4864457"/>
            <a:ext cx="1133615" cy="41538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Скругленный прямоугольник 35"/>
          <p:cNvSpPr/>
          <p:nvPr/>
        </p:nvSpPr>
        <p:spPr>
          <a:xfrm>
            <a:off x="652184" y="4994694"/>
            <a:ext cx="3161558" cy="639311"/>
          </a:xfrm>
          <a:prstGeom prst="roundRect">
            <a:avLst/>
          </a:prstGeom>
          <a:solidFill>
            <a:schemeClr val="accent1">
              <a:lumMod val="20000"/>
              <a:lumOff val="80000"/>
              <a:alpha val="38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уход за престарелыми, инвалидами и больными</a:t>
            </a:r>
            <a:endParaRPr lang="ru-RU" altLang="ru-RU" sz="1600" b="1" dirty="0">
              <a:solidFill>
                <a:srgbClr val="FF0000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4197637" y="5745542"/>
            <a:ext cx="3229379" cy="724270"/>
          </a:xfrm>
          <a:prstGeom prst="roundRect">
            <a:avLst/>
          </a:prstGeom>
          <a:solidFill>
            <a:schemeClr val="accent1">
              <a:lumMod val="20000"/>
              <a:lumOff val="80000"/>
              <a:alpha val="38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работа в качестве младшего медицинского персонала и другие</a:t>
            </a:r>
            <a:endParaRPr lang="ru-RU" altLang="ru-RU" sz="1600" dirty="0">
              <a:solidFill>
                <a:srgbClr val="FF0000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 flipV="1">
            <a:off x="3818941" y="4951562"/>
            <a:ext cx="839323" cy="36428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5713955" y="5279843"/>
            <a:ext cx="0" cy="46569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19650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-34506" y="0"/>
            <a:ext cx="12192000" cy="6858000"/>
          </a:xfrm>
          <a:prstGeom prst="rect">
            <a:avLst/>
          </a:prstGeom>
          <a:solidFill>
            <a:srgbClr val="8AD7F8"/>
          </a:solidFill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04DC0-C086-4048-9F5E-96C617D4A6F5}" type="slidenum">
              <a:rPr lang="ru-RU" b="1" smtClean="0">
                <a:solidFill>
                  <a:srgbClr val="17406D"/>
                </a:solidFill>
              </a:rPr>
              <a:pPr/>
              <a:t>9</a:t>
            </a:fld>
            <a:endParaRPr lang="ru-RU" b="1" dirty="0">
              <a:solidFill>
                <a:srgbClr val="17406D"/>
              </a:solidFill>
            </a:endParaRPr>
          </a:p>
        </p:txBody>
      </p:sp>
      <p:sp>
        <p:nvSpPr>
          <p:cNvPr id="17" name="AutoShape 14"/>
          <p:cNvSpPr>
            <a:spLocks noChangeArrowheads="1"/>
          </p:cNvSpPr>
          <p:nvPr/>
        </p:nvSpPr>
        <p:spPr bwMode="gray">
          <a:xfrm>
            <a:off x="3830128" y="298148"/>
            <a:ext cx="7170979" cy="581745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12700" cmpd="dbl" algn="ctr">
            <a:solidFill>
              <a:srgbClr val="00206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ru-RU" altLang="ru-RU" sz="16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ПРЕДОСТАВЛЕНИЕ СУБСИДИИ НА ВРЕМЕННУЮ РАБОТУ</a:t>
            </a:r>
            <a:endParaRPr lang="en-US" altLang="ru-RU" sz="16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233576" y="1662743"/>
            <a:ext cx="9736347" cy="821665"/>
          </a:xfrm>
          <a:prstGeom prst="roundRect">
            <a:avLst/>
          </a:prstGeom>
          <a:solidFill>
            <a:schemeClr val="accent1">
              <a:lumMod val="20000"/>
              <a:lumOff val="80000"/>
              <a:alpha val="38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Субсидия на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временную работу предоставляется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работодателю за период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временного трудоустройства, но не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более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 месяцев 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233576" y="2761533"/>
            <a:ext cx="9816860" cy="1718812"/>
          </a:xfrm>
          <a:prstGeom prst="roundRect">
            <a:avLst/>
          </a:prstGeom>
          <a:solidFill>
            <a:schemeClr val="accent1">
              <a:lumMod val="20000"/>
              <a:lumOff val="80000"/>
              <a:alpha val="38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ru-RU" sz="2000" b="1" dirty="0" smtClean="0">
                <a:solidFill>
                  <a:srgbClr val="FF0000"/>
                </a:solidFill>
              </a:rPr>
              <a:t>Размер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возмещения затрат на заработную плату трудоустроенного на временную работу работника, </a:t>
            </a:r>
            <a:r>
              <a:rPr lang="ru-RU" sz="2000" b="1" dirty="0">
                <a:solidFill>
                  <a:srgbClr val="FF0000"/>
                </a:solidFill>
              </a:rPr>
              <a:t>равный величине минимального размера оплаты труда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, установленного Федеральным законом от 19.06.2000 № 82-ФЗ «О минимальном размере оплаты труда», увеличенного на сумму страховых взносов в государственные внебюджетные фонды и районный коэффициент</a:t>
            </a:r>
            <a:endParaRPr lang="en-US" altLang="ru-RU" sz="20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233576" y="5066584"/>
            <a:ext cx="9816860" cy="1135808"/>
          </a:xfrm>
          <a:prstGeom prst="roundRect">
            <a:avLst/>
          </a:prstGeom>
          <a:solidFill>
            <a:schemeClr val="accent1">
              <a:lumMod val="20000"/>
              <a:lumOff val="80000"/>
              <a:alpha val="38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Возмещение затрат на материально-техническое оснащение рабочего места 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в период материально-технического обеспечения работ составляет </a:t>
            </a:r>
            <a:r>
              <a:rPr lang="ru-RU" sz="2000" b="1" dirty="0">
                <a:solidFill>
                  <a:srgbClr val="002060"/>
                </a:solidFill>
              </a:rPr>
              <a:t>на одно рабочее </a:t>
            </a:r>
            <a:r>
              <a:rPr lang="ru-RU" sz="2000" b="1" dirty="0" smtClean="0">
                <a:solidFill>
                  <a:srgbClr val="002060"/>
                </a:solidFill>
              </a:rPr>
              <a:t>место</a:t>
            </a:r>
            <a:r>
              <a:rPr lang="ru-RU" sz="2000" b="1" dirty="0" smtClean="0">
                <a:solidFill>
                  <a:srgbClr val="FF0000"/>
                </a:solidFill>
              </a:rPr>
              <a:t> не более 10 тыс. рублей</a:t>
            </a:r>
            <a:r>
              <a:rPr lang="ru-RU" sz="2000" b="1" dirty="0" smtClean="0">
                <a:solidFill>
                  <a:srgbClr val="0070C0"/>
                </a:solidFill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на весь период</a:t>
            </a:r>
            <a:endParaRPr lang="en-US" altLang="ru-RU" sz="2000" b="1" dirty="0">
              <a:solidFill>
                <a:srgbClr val="FF0000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6399228"/>
      </p:ext>
    </p:extLst>
  </p:cSld>
  <p:clrMapOvr>
    <a:masterClrMapping/>
  </p:clrMapOvr>
</p:sld>
</file>

<file path=ppt/theme/theme1.xml><?xml version="1.0" encoding="utf-8"?>
<a:theme xmlns:a="http://schemas.openxmlformats.org/drawingml/2006/main" name="1_Conference_1">
  <a:themeElements>
    <a:clrScheme name="1_Conference_1 1">
      <a:dk1>
        <a:srgbClr val="4D4D4D"/>
      </a:dk1>
      <a:lt1>
        <a:srgbClr val="FFFFFF"/>
      </a:lt1>
      <a:dk2>
        <a:srgbClr val="F2EF62"/>
      </a:dk2>
      <a:lt2>
        <a:srgbClr val="DDDDDD"/>
      </a:lt2>
      <a:accent1>
        <a:srgbClr val="8FAD2F"/>
      </a:accent1>
      <a:accent2>
        <a:srgbClr val="DBE8B2"/>
      </a:accent2>
      <a:accent3>
        <a:srgbClr val="FFFFFF"/>
      </a:accent3>
      <a:accent4>
        <a:srgbClr val="404040"/>
      </a:accent4>
      <a:accent5>
        <a:srgbClr val="C6D3AD"/>
      </a:accent5>
      <a:accent6>
        <a:srgbClr val="C6D2A1"/>
      </a:accent6>
      <a:hlink>
        <a:srgbClr val="BAD16F"/>
      </a:hlink>
      <a:folHlink>
        <a:srgbClr val="507800"/>
      </a:folHlink>
    </a:clrScheme>
    <a:fontScheme name="1_Conference_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ea typeface="Gulim" pitchFamily="2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ea typeface="Gulim" pitchFamily="2" charset="-127"/>
          </a:defRPr>
        </a:defPPr>
      </a:lstStyle>
    </a:lnDef>
  </a:objectDefaults>
  <a:extraClrSchemeLst>
    <a:extraClrScheme>
      <a:clrScheme name="1_Conference_1 1">
        <a:dk1>
          <a:srgbClr val="4D4D4D"/>
        </a:dk1>
        <a:lt1>
          <a:srgbClr val="FFFFFF"/>
        </a:lt1>
        <a:dk2>
          <a:srgbClr val="F2EF62"/>
        </a:dk2>
        <a:lt2>
          <a:srgbClr val="DDDDDD"/>
        </a:lt2>
        <a:accent1>
          <a:srgbClr val="8FAD2F"/>
        </a:accent1>
        <a:accent2>
          <a:srgbClr val="DBE8B2"/>
        </a:accent2>
        <a:accent3>
          <a:srgbClr val="FFFFFF"/>
        </a:accent3>
        <a:accent4>
          <a:srgbClr val="404040"/>
        </a:accent4>
        <a:accent5>
          <a:srgbClr val="C6D3AD"/>
        </a:accent5>
        <a:accent6>
          <a:srgbClr val="C6D2A1"/>
        </a:accent6>
        <a:hlink>
          <a:srgbClr val="BAD16F"/>
        </a:hlink>
        <a:folHlink>
          <a:srgbClr val="507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ference_1 2">
        <a:dk1>
          <a:srgbClr val="4D4D4D"/>
        </a:dk1>
        <a:lt1>
          <a:srgbClr val="FFFFFF"/>
        </a:lt1>
        <a:dk2>
          <a:srgbClr val="F4D18A"/>
        </a:dk2>
        <a:lt2>
          <a:srgbClr val="DDDDDD"/>
        </a:lt2>
        <a:accent1>
          <a:srgbClr val="B99633"/>
        </a:accent1>
        <a:accent2>
          <a:srgbClr val="EDE5D1"/>
        </a:accent2>
        <a:accent3>
          <a:srgbClr val="FFFFFF"/>
        </a:accent3>
        <a:accent4>
          <a:srgbClr val="404040"/>
        </a:accent4>
        <a:accent5>
          <a:srgbClr val="D9C9AD"/>
        </a:accent5>
        <a:accent6>
          <a:srgbClr val="D7CFBD"/>
        </a:accent6>
        <a:hlink>
          <a:srgbClr val="DAC896"/>
        </a:hlink>
        <a:folHlink>
          <a:srgbClr val="7761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ference_1 3">
        <a:dk1>
          <a:srgbClr val="4D4D4D"/>
        </a:dk1>
        <a:lt1>
          <a:srgbClr val="FFFFFF"/>
        </a:lt1>
        <a:dk2>
          <a:srgbClr val="61C2F3"/>
        </a:dk2>
        <a:lt2>
          <a:srgbClr val="DDDDDD"/>
        </a:lt2>
        <a:accent1>
          <a:srgbClr val="5968D7"/>
        </a:accent1>
        <a:accent2>
          <a:srgbClr val="BECDEA"/>
        </a:accent2>
        <a:accent3>
          <a:srgbClr val="FFFFFF"/>
        </a:accent3>
        <a:accent4>
          <a:srgbClr val="404040"/>
        </a:accent4>
        <a:accent5>
          <a:srgbClr val="B5B9E8"/>
        </a:accent5>
        <a:accent6>
          <a:srgbClr val="ACBAD4"/>
        </a:accent6>
        <a:hlink>
          <a:srgbClr val="93A8EB"/>
        </a:hlink>
        <a:folHlink>
          <a:srgbClr val="1300A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onference_1">
  <a:themeElements>
    <a:clrScheme name="Conference_1 1">
      <a:dk1>
        <a:srgbClr val="4D4D4D"/>
      </a:dk1>
      <a:lt1>
        <a:srgbClr val="FFFFFF"/>
      </a:lt1>
      <a:dk2>
        <a:srgbClr val="F2EF62"/>
      </a:dk2>
      <a:lt2>
        <a:srgbClr val="DDDDDD"/>
      </a:lt2>
      <a:accent1>
        <a:srgbClr val="8FAD2F"/>
      </a:accent1>
      <a:accent2>
        <a:srgbClr val="DBE8B2"/>
      </a:accent2>
      <a:accent3>
        <a:srgbClr val="FFFFFF"/>
      </a:accent3>
      <a:accent4>
        <a:srgbClr val="404040"/>
      </a:accent4>
      <a:accent5>
        <a:srgbClr val="C6D3AD"/>
      </a:accent5>
      <a:accent6>
        <a:srgbClr val="C6D2A1"/>
      </a:accent6>
      <a:hlink>
        <a:srgbClr val="BAD16F"/>
      </a:hlink>
      <a:folHlink>
        <a:srgbClr val="507800"/>
      </a:folHlink>
    </a:clrScheme>
    <a:fontScheme name="Conference_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ea typeface="Gulim" pitchFamily="2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ea typeface="Gulim" pitchFamily="2" charset="-127"/>
          </a:defRPr>
        </a:defPPr>
      </a:lstStyle>
    </a:lnDef>
  </a:objectDefaults>
  <a:extraClrSchemeLst>
    <a:extraClrScheme>
      <a:clrScheme name="Conference_1 1">
        <a:dk1>
          <a:srgbClr val="4D4D4D"/>
        </a:dk1>
        <a:lt1>
          <a:srgbClr val="FFFFFF"/>
        </a:lt1>
        <a:dk2>
          <a:srgbClr val="F2EF62"/>
        </a:dk2>
        <a:lt2>
          <a:srgbClr val="DDDDDD"/>
        </a:lt2>
        <a:accent1>
          <a:srgbClr val="8FAD2F"/>
        </a:accent1>
        <a:accent2>
          <a:srgbClr val="DBE8B2"/>
        </a:accent2>
        <a:accent3>
          <a:srgbClr val="FFFFFF"/>
        </a:accent3>
        <a:accent4>
          <a:srgbClr val="404040"/>
        </a:accent4>
        <a:accent5>
          <a:srgbClr val="C6D3AD"/>
        </a:accent5>
        <a:accent6>
          <a:srgbClr val="C6D2A1"/>
        </a:accent6>
        <a:hlink>
          <a:srgbClr val="BAD16F"/>
        </a:hlink>
        <a:folHlink>
          <a:srgbClr val="507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ference_1 2">
        <a:dk1>
          <a:srgbClr val="4D4D4D"/>
        </a:dk1>
        <a:lt1>
          <a:srgbClr val="FFFFFF"/>
        </a:lt1>
        <a:dk2>
          <a:srgbClr val="F4D18A"/>
        </a:dk2>
        <a:lt2>
          <a:srgbClr val="DDDDDD"/>
        </a:lt2>
        <a:accent1>
          <a:srgbClr val="B99633"/>
        </a:accent1>
        <a:accent2>
          <a:srgbClr val="EDE5D1"/>
        </a:accent2>
        <a:accent3>
          <a:srgbClr val="FFFFFF"/>
        </a:accent3>
        <a:accent4>
          <a:srgbClr val="404040"/>
        </a:accent4>
        <a:accent5>
          <a:srgbClr val="D9C9AD"/>
        </a:accent5>
        <a:accent6>
          <a:srgbClr val="D7CFBD"/>
        </a:accent6>
        <a:hlink>
          <a:srgbClr val="DAC896"/>
        </a:hlink>
        <a:folHlink>
          <a:srgbClr val="7761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ference_1 3">
        <a:dk1>
          <a:srgbClr val="4D4D4D"/>
        </a:dk1>
        <a:lt1>
          <a:srgbClr val="FFFFFF"/>
        </a:lt1>
        <a:dk2>
          <a:srgbClr val="61C2F3"/>
        </a:dk2>
        <a:lt2>
          <a:srgbClr val="DDDDDD"/>
        </a:lt2>
        <a:accent1>
          <a:srgbClr val="5968D7"/>
        </a:accent1>
        <a:accent2>
          <a:srgbClr val="BECDEA"/>
        </a:accent2>
        <a:accent3>
          <a:srgbClr val="FFFFFF"/>
        </a:accent3>
        <a:accent4>
          <a:srgbClr val="404040"/>
        </a:accent4>
        <a:accent5>
          <a:srgbClr val="B5B9E8"/>
        </a:accent5>
        <a:accent6>
          <a:srgbClr val="ACBAD4"/>
        </a:accent6>
        <a:hlink>
          <a:srgbClr val="93A8EB"/>
        </a:hlink>
        <a:folHlink>
          <a:srgbClr val="1300A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Theme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planirovanie</Template>
  <TotalTime>3276</TotalTime>
  <Words>893</Words>
  <Application>Microsoft Office PowerPoint</Application>
  <PresentationFormat>Произвольный</PresentationFormat>
  <Paragraphs>85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1_Conference_1</vt:lpstr>
      <vt:lpstr>Conference_1</vt:lpstr>
      <vt:lpstr>1_Office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технологии организованного набора и привлечения граждан Республики Узбекистан для временного трудоустройства на территории Российской Федерации и консультационно-методическое сопровождение ее внедрения</dc:title>
  <dc:creator>SFS</dc:creator>
  <cp:lastModifiedBy>ADMIN</cp:lastModifiedBy>
  <cp:revision>465</cp:revision>
  <cp:lastPrinted>2021-12-10T09:39:43Z</cp:lastPrinted>
  <dcterms:created xsi:type="dcterms:W3CDTF">2019-05-15T17:39:33Z</dcterms:created>
  <dcterms:modified xsi:type="dcterms:W3CDTF">2022-05-06T03:15:41Z</dcterms:modified>
</cp:coreProperties>
</file>